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9" r:id="rId4"/>
    <p:sldId id="260" r:id="rId5"/>
    <p:sldId id="261" r:id="rId6"/>
    <p:sldId id="258" r:id="rId7"/>
    <p:sldId id="262" r:id="rId8"/>
    <p:sldId id="263" r:id="rId9"/>
    <p:sldId id="264" r:id="rId10"/>
    <p:sldId id="265" r:id="rId11"/>
    <p:sldId id="268" r:id="rId12"/>
    <p:sldId id="266" r:id="rId13"/>
    <p:sldId id="269" r:id="rId14"/>
    <p:sldId id="267"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pieChart>
        <c:varyColors val="1"/>
        <c:ser>
          <c:idx val="0"/>
          <c:order val="0"/>
          <c:tx>
            <c:strRef>
              <c:f>Sheet1!$B$1</c:f>
              <c:strCache>
                <c:ptCount val="1"/>
                <c:pt idx="0">
                  <c:v>Amount</c:v>
                </c:pt>
              </c:strCache>
            </c:strRef>
          </c:tx>
          <c:dPt>
            <c:idx val="6"/>
            <c:bubble3D val="0"/>
            <c:spPr>
              <a:solidFill>
                <a:schemeClr val="accent6">
                  <a:lumMod val="60000"/>
                  <a:lumOff val="40000"/>
                </a:schemeClr>
              </a:solidFill>
            </c:spPr>
          </c:dPt>
          <c:dPt>
            <c:idx val="7"/>
            <c:bubble3D val="0"/>
            <c:spPr>
              <a:solidFill>
                <a:schemeClr val="accent6">
                  <a:lumMod val="60000"/>
                  <a:lumOff val="40000"/>
                </a:schemeClr>
              </a:solidFill>
            </c:spPr>
          </c:dPt>
          <c:dPt>
            <c:idx val="8"/>
            <c:bubble3D val="0"/>
            <c:spPr>
              <a:solidFill>
                <a:schemeClr val="accent6">
                  <a:lumMod val="60000"/>
                  <a:lumOff val="40000"/>
                </a:schemeClr>
              </a:solidFill>
            </c:spPr>
          </c:dPt>
          <c:dLbls>
            <c:dLbl>
              <c:idx val="2"/>
              <c:layout>
                <c:manualLayout>
                  <c:x val="0.13589693328233132"/>
                  <c:y val="7.485514891786936E-2"/>
                </c:manualLayout>
              </c:layout>
              <c:dLblPos val="bestFit"/>
              <c:showLegendKey val="0"/>
              <c:showVal val="0"/>
              <c:showCatName val="1"/>
              <c:showSerName val="0"/>
              <c:showPercent val="0"/>
              <c:showBubbleSize val="0"/>
            </c:dLbl>
            <c:dLbl>
              <c:idx val="6"/>
              <c:layout/>
              <c:tx>
                <c:rich>
                  <a:bodyPr/>
                  <a:lstStyle/>
                  <a:p>
                    <a:r>
                      <a:rPr lang="en-US" dirty="0"/>
                      <a:t>Persistence
</a:t>
                    </a:r>
                    <a:r>
                      <a:rPr lang="en-US" sz="1100" i="1" dirty="0"/>
                      <a:t>30 Successfully Completed Hours</a:t>
                    </a:r>
                    <a:endParaRPr lang="en-US" i="1" dirty="0"/>
                  </a:p>
                </c:rich>
              </c:tx>
              <c:dLblPos val="outEnd"/>
              <c:showLegendKey val="0"/>
              <c:showVal val="0"/>
              <c:showCatName val="1"/>
              <c:showSerName val="0"/>
              <c:showPercent val="0"/>
              <c:showBubbleSize val="0"/>
            </c:dLbl>
            <c:dLbl>
              <c:idx val="7"/>
              <c:layout/>
              <c:tx>
                <c:rich>
                  <a:bodyPr/>
                  <a:lstStyle/>
                  <a:p>
                    <a:r>
                      <a:rPr lang="en-US" dirty="0"/>
                      <a:t>Persistence
</a:t>
                    </a:r>
                    <a:r>
                      <a:rPr lang="en-US" sz="1100" i="1" dirty="0"/>
                      <a:t>60 Successfully Completed Hours</a:t>
                    </a:r>
                    <a:endParaRPr lang="en-US" i="1" dirty="0"/>
                  </a:p>
                </c:rich>
              </c:tx>
              <c:dLblPos val="outEnd"/>
              <c:showLegendKey val="0"/>
              <c:showVal val="0"/>
              <c:showCatName val="1"/>
              <c:showSerName val="0"/>
              <c:showPercent val="0"/>
              <c:showBubbleSize val="0"/>
            </c:dLbl>
            <c:dLbl>
              <c:idx val="8"/>
              <c:layout/>
              <c:tx>
                <c:rich>
                  <a:bodyPr/>
                  <a:lstStyle/>
                  <a:p>
                    <a:r>
                      <a:rPr lang="en-US" dirty="0"/>
                      <a:t>Persistence
</a:t>
                    </a:r>
                    <a:r>
                      <a:rPr lang="en-US" sz="1100" i="1" dirty="0"/>
                      <a:t>90 Successfully Completed Hours</a:t>
                    </a:r>
                  </a:p>
                </c:rich>
              </c:tx>
              <c:dLblPos val="outEnd"/>
              <c:showLegendKey val="0"/>
              <c:showVal val="0"/>
              <c:showCatName val="1"/>
              <c:showSerName val="0"/>
              <c:showPercent val="0"/>
              <c:showBubbleSize val="0"/>
            </c:dLbl>
            <c:txPr>
              <a:bodyPr/>
              <a:lstStyle/>
              <a:p>
                <a:pPr>
                  <a:defRPr sz="1400"/>
                </a:pPr>
                <a:endParaRPr lang="en-US"/>
              </a:p>
            </c:txPr>
            <c:dLblPos val="outEnd"/>
            <c:showLegendKey val="0"/>
            <c:showVal val="0"/>
            <c:showCatName val="1"/>
            <c:showSerName val="0"/>
            <c:showPercent val="0"/>
            <c:showBubbleSize val="0"/>
            <c:showLeaderLines val="1"/>
          </c:dLbls>
          <c:cat>
            <c:strRef>
              <c:f>Sheet1!$A$2:$A$10</c:f>
              <c:strCache>
                <c:ptCount val="9"/>
                <c:pt idx="0">
                  <c:v>Total Undergraduate Degrees</c:v>
                </c:pt>
                <c:pt idx="1">
                  <c:v>Time-to-Degree</c:v>
                </c:pt>
                <c:pt idx="2">
                  <c:v>Institutional Mission Factor</c:v>
                </c:pt>
                <c:pt idx="3">
                  <c:v>Cost-to-Degree</c:v>
                </c:pt>
                <c:pt idx="4">
                  <c:v>Critical Fields</c:v>
                </c:pt>
                <c:pt idx="5">
                  <c:v>At-Risk</c:v>
                </c:pt>
                <c:pt idx="6">
                  <c:v>Persistence
30 Successfully Completed Hours</c:v>
                </c:pt>
                <c:pt idx="7">
                  <c:v>Persistence
60 Successfully Completed Hours</c:v>
                </c:pt>
                <c:pt idx="8">
                  <c:v>Persistence
90 Successfully Completed Hours</c:v>
                </c:pt>
              </c:strCache>
            </c:strRef>
          </c:cat>
          <c:val>
            <c:numRef>
              <c:f>Sheet1!$B$2:$B$10</c:f>
              <c:numCache>
                <c:formatCode>0%</c:formatCode>
                <c:ptCount val="9"/>
                <c:pt idx="0">
                  <c:v>0.13230216293579802</c:v>
                </c:pt>
                <c:pt idx="1">
                  <c:v>7.6638381795714222E-2</c:v>
                </c:pt>
                <c:pt idx="2">
                  <c:v>1.684307720022448E-3</c:v>
                </c:pt>
                <c:pt idx="3">
                  <c:v>0.2703358269065656</c:v>
                </c:pt>
                <c:pt idx="4">
                  <c:v>4.4661908679153872E-2</c:v>
                </c:pt>
                <c:pt idx="5">
                  <c:v>8.4418129038713818E-2</c:v>
                </c:pt>
                <c:pt idx="6">
                  <c:v>0.17892934327311499</c:v>
                </c:pt>
                <c:pt idx="7">
                  <c:v>0.13085456084727093</c:v>
                </c:pt>
                <c:pt idx="8">
                  <c:v>8.0175378803645961E-2</c:v>
                </c:pt>
              </c:numCache>
            </c:numRef>
          </c:val>
        </c:ser>
        <c:dLbls>
          <c:showLegendKey val="0"/>
          <c:showVal val="0"/>
          <c:showCatName val="1"/>
          <c:showSerName val="0"/>
          <c:showPercent val="0"/>
          <c:showBubbleSize val="0"/>
          <c:showLeaderLines val="1"/>
        </c:dLbls>
        <c:firstSliceAng val="31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A1D467-809C-4BE1-8594-99FF081F0C90}" type="doc">
      <dgm:prSet loTypeId="urn:diagrams.loki3.com/BracketList+Icon" loCatId="list" qsTypeId="urn:microsoft.com/office/officeart/2005/8/quickstyle/simple3" qsCatId="simple" csTypeId="urn:microsoft.com/office/officeart/2005/8/colors/accent3_2" csCatId="accent3" phldr="1"/>
      <dgm:spPr/>
      <dgm:t>
        <a:bodyPr/>
        <a:lstStyle/>
        <a:p>
          <a:endParaRPr lang="en-US"/>
        </a:p>
      </dgm:t>
    </dgm:pt>
    <dgm:pt modelId="{E48CF6C4-3628-47A3-9DD6-3684D5F06375}">
      <dgm:prSet/>
      <dgm:spPr/>
      <dgm:t>
        <a:bodyPr/>
        <a:lstStyle/>
        <a:p>
          <a:pPr rtl="0"/>
          <a:r>
            <a:rPr lang="en-US" b="1" dirty="0" smtClean="0"/>
            <a:t>Total Undergraduate Degrees</a:t>
          </a:r>
          <a:endParaRPr lang="en-US" dirty="0"/>
        </a:p>
      </dgm:t>
    </dgm:pt>
    <dgm:pt modelId="{CD2F113A-AC15-4FCA-9883-5E2540AA2C80}" type="parTrans" cxnId="{979712C6-C2D5-4736-AE68-922818C76429}">
      <dgm:prSet/>
      <dgm:spPr/>
      <dgm:t>
        <a:bodyPr/>
        <a:lstStyle/>
        <a:p>
          <a:endParaRPr lang="en-US"/>
        </a:p>
      </dgm:t>
    </dgm:pt>
    <dgm:pt modelId="{D2EC2A00-F00D-4900-BFE1-F2AF1A0BB052}" type="sibTrans" cxnId="{979712C6-C2D5-4736-AE68-922818C76429}">
      <dgm:prSet/>
      <dgm:spPr/>
      <dgm:t>
        <a:bodyPr/>
        <a:lstStyle/>
        <a:p>
          <a:endParaRPr lang="en-US"/>
        </a:p>
      </dgm:t>
    </dgm:pt>
    <dgm:pt modelId="{E2CCC61E-28F4-4E34-98AD-F5819F627138}">
      <dgm:prSet/>
      <dgm:spPr/>
      <dgm:t>
        <a:bodyPr/>
        <a:lstStyle/>
        <a:p>
          <a:pPr rtl="0"/>
          <a:r>
            <a:rPr lang="en-US" b="1" dirty="0" smtClean="0"/>
            <a:t>Time-to-Degree Factor</a:t>
          </a:r>
          <a:endParaRPr lang="en-US" dirty="0"/>
        </a:p>
      </dgm:t>
    </dgm:pt>
    <dgm:pt modelId="{21FED90F-9BF0-4B59-AF50-ADB44261F2BA}" type="parTrans" cxnId="{E31781E4-3543-4A22-AD96-A4C0D40ADB77}">
      <dgm:prSet/>
      <dgm:spPr/>
      <dgm:t>
        <a:bodyPr/>
        <a:lstStyle/>
        <a:p>
          <a:endParaRPr lang="en-US"/>
        </a:p>
      </dgm:t>
    </dgm:pt>
    <dgm:pt modelId="{AABBF6F3-02C4-4C0D-A1CA-E76EA69887AE}" type="sibTrans" cxnId="{E31781E4-3543-4A22-AD96-A4C0D40ADB77}">
      <dgm:prSet/>
      <dgm:spPr/>
      <dgm:t>
        <a:bodyPr/>
        <a:lstStyle/>
        <a:p>
          <a:endParaRPr lang="en-US"/>
        </a:p>
      </dgm:t>
    </dgm:pt>
    <dgm:pt modelId="{28CE97D5-8505-4349-92D6-13A1F40108ED}">
      <dgm:prSet/>
      <dgm:spPr/>
      <dgm:t>
        <a:bodyPr/>
        <a:lstStyle/>
        <a:p>
          <a:pPr rtl="0"/>
          <a:r>
            <a:rPr lang="en-US" b="1" dirty="0" smtClean="0"/>
            <a:t>Institutional Mission Factor</a:t>
          </a:r>
          <a:endParaRPr lang="en-US" dirty="0"/>
        </a:p>
      </dgm:t>
    </dgm:pt>
    <dgm:pt modelId="{2035E384-A719-46F4-90E9-C9E8704A4999}" type="parTrans" cxnId="{721799DA-2C3A-4516-87DD-24875D22AE60}">
      <dgm:prSet/>
      <dgm:spPr/>
      <dgm:t>
        <a:bodyPr/>
        <a:lstStyle/>
        <a:p>
          <a:endParaRPr lang="en-US"/>
        </a:p>
      </dgm:t>
    </dgm:pt>
    <dgm:pt modelId="{44649F2C-D009-4824-AD01-4EBA08351F2C}" type="sibTrans" cxnId="{721799DA-2C3A-4516-87DD-24875D22AE60}">
      <dgm:prSet/>
      <dgm:spPr/>
      <dgm:t>
        <a:bodyPr/>
        <a:lstStyle/>
        <a:p>
          <a:endParaRPr lang="en-US"/>
        </a:p>
      </dgm:t>
    </dgm:pt>
    <dgm:pt modelId="{05412EA2-9A25-4C9E-902C-8D7B97BF9E40}">
      <dgm:prSet/>
      <dgm:spPr/>
      <dgm:t>
        <a:bodyPr/>
        <a:lstStyle/>
        <a:p>
          <a:pPr rtl="0"/>
          <a:r>
            <a:rPr lang="en-US" b="1" dirty="0" smtClean="0"/>
            <a:t>Cost-to-Degree Factor</a:t>
          </a:r>
          <a:endParaRPr lang="en-US" dirty="0"/>
        </a:p>
      </dgm:t>
    </dgm:pt>
    <dgm:pt modelId="{F32FF760-8C71-46A5-AED1-963F2AC62D76}" type="parTrans" cxnId="{2ED2DAA0-AA28-4616-AAA1-91649BB349FE}">
      <dgm:prSet/>
      <dgm:spPr/>
      <dgm:t>
        <a:bodyPr/>
        <a:lstStyle/>
        <a:p>
          <a:endParaRPr lang="en-US"/>
        </a:p>
      </dgm:t>
    </dgm:pt>
    <dgm:pt modelId="{336DF605-420F-485B-B63D-D1451F8D6105}" type="sibTrans" cxnId="{2ED2DAA0-AA28-4616-AAA1-91649BB349FE}">
      <dgm:prSet/>
      <dgm:spPr/>
      <dgm:t>
        <a:bodyPr/>
        <a:lstStyle/>
        <a:p>
          <a:endParaRPr lang="en-US"/>
        </a:p>
      </dgm:t>
    </dgm:pt>
    <dgm:pt modelId="{3D21F270-BB1E-48CD-BB5F-618AF9CD3044}">
      <dgm:prSet/>
      <dgm:spPr/>
      <dgm:t>
        <a:bodyPr/>
        <a:lstStyle/>
        <a:p>
          <a:pPr rtl="0"/>
          <a:r>
            <a:rPr lang="en-US" b="1" dirty="0" smtClean="0"/>
            <a:t>Critical Fields Factor</a:t>
          </a:r>
          <a:endParaRPr lang="en-US" dirty="0"/>
        </a:p>
      </dgm:t>
    </dgm:pt>
    <dgm:pt modelId="{96E8CAE6-5B80-4F22-B151-CAEC1DDF65B0}" type="parTrans" cxnId="{34A4A2A9-8838-4DDE-853E-E153C6401AAA}">
      <dgm:prSet/>
      <dgm:spPr/>
      <dgm:t>
        <a:bodyPr/>
        <a:lstStyle/>
        <a:p>
          <a:endParaRPr lang="en-US"/>
        </a:p>
      </dgm:t>
    </dgm:pt>
    <dgm:pt modelId="{A772618E-786A-4B6E-8B46-141FF9C9EB6A}" type="sibTrans" cxnId="{34A4A2A9-8838-4DDE-853E-E153C6401AAA}">
      <dgm:prSet/>
      <dgm:spPr/>
      <dgm:t>
        <a:bodyPr/>
        <a:lstStyle/>
        <a:p>
          <a:endParaRPr lang="en-US"/>
        </a:p>
      </dgm:t>
    </dgm:pt>
    <dgm:pt modelId="{5A98FAF7-E787-4A3A-BFE7-E516315A1820}">
      <dgm:prSet/>
      <dgm:spPr/>
      <dgm:t>
        <a:bodyPr/>
        <a:lstStyle/>
        <a:p>
          <a:pPr rtl="0"/>
          <a:r>
            <a:rPr lang="en-US" b="1" dirty="0" smtClean="0"/>
            <a:t>At-Risk Factor</a:t>
          </a:r>
          <a:endParaRPr lang="en-US" dirty="0"/>
        </a:p>
      </dgm:t>
    </dgm:pt>
    <dgm:pt modelId="{A85D1B26-89DE-49F0-A491-28CDB021788F}" type="parTrans" cxnId="{C27DD613-6FC7-4F70-AEED-A4F04166C52F}">
      <dgm:prSet/>
      <dgm:spPr/>
      <dgm:t>
        <a:bodyPr/>
        <a:lstStyle/>
        <a:p>
          <a:endParaRPr lang="en-US"/>
        </a:p>
      </dgm:t>
    </dgm:pt>
    <dgm:pt modelId="{E8279097-ADA8-4566-8947-A3A31738D60E}" type="sibTrans" cxnId="{C27DD613-6FC7-4F70-AEED-A4F04166C52F}">
      <dgm:prSet/>
      <dgm:spPr/>
      <dgm:t>
        <a:bodyPr/>
        <a:lstStyle/>
        <a:p>
          <a:endParaRPr lang="en-US"/>
        </a:p>
      </dgm:t>
    </dgm:pt>
    <dgm:pt modelId="{E2536873-1A7D-466A-BC3C-913E285E4D8F}">
      <dgm:prSet/>
      <dgm:spPr/>
      <dgm:t>
        <a:bodyPr/>
        <a:lstStyle/>
        <a:p>
          <a:pPr rtl="0"/>
          <a:r>
            <a:rPr lang="en-US" b="1" dirty="0" smtClean="0"/>
            <a:t>Persistence Factor</a:t>
          </a:r>
          <a:endParaRPr lang="en-US" dirty="0"/>
        </a:p>
      </dgm:t>
    </dgm:pt>
    <dgm:pt modelId="{66760FA6-7F0A-4687-BD42-39D1A3EBCE6F}" type="parTrans" cxnId="{2A179566-1CBA-4E67-B110-F4061BD9A972}">
      <dgm:prSet/>
      <dgm:spPr/>
      <dgm:t>
        <a:bodyPr/>
        <a:lstStyle/>
        <a:p>
          <a:endParaRPr lang="en-US"/>
        </a:p>
      </dgm:t>
    </dgm:pt>
    <dgm:pt modelId="{20662A78-D3E8-4A2F-8213-EE1D3DE53F84}" type="sibTrans" cxnId="{2A179566-1CBA-4E67-B110-F4061BD9A972}">
      <dgm:prSet/>
      <dgm:spPr/>
      <dgm:t>
        <a:bodyPr/>
        <a:lstStyle/>
        <a:p>
          <a:endParaRPr lang="en-US"/>
        </a:p>
      </dgm:t>
    </dgm:pt>
    <dgm:pt modelId="{6A3D8B97-427F-48BB-81FA-A84C9537DB97}">
      <dgm:prSet/>
      <dgm:spPr/>
      <dgm:t>
        <a:bodyPr/>
        <a:lstStyle/>
        <a:p>
          <a:pPr rtl="0"/>
          <a:r>
            <a:rPr lang="en-US" dirty="0" smtClean="0"/>
            <a:t>Total number of Bachelor’s Degrees awarded by an institution in a given year.</a:t>
          </a:r>
          <a:endParaRPr lang="en-US" dirty="0"/>
        </a:p>
      </dgm:t>
    </dgm:pt>
    <dgm:pt modelId="{24DCA6C2-1E24-49F9-8C6D-974E7D183778}" type="parTrans" cxnId="{C317228E-DC29-41CD-B13F-0572863C89D3}">
      <dgm:prSet/>
      <dgm:spPr/>
      <dgm:t>
        <a:bodyPr/>
        <a:lstStyle/>
        <a:p>
          <a:endParaRPr lang="en-US"/>
        </a:p>
      </dgm:t>
    </dgm:pt>
    <dgm:pt modelId="{0D2D6013-9588-4F3E-84EC-A7A087466967}" type="sibTrans" cxnId="{C317228E-DC29-41CD-B13F-0572863C89D3}">
      <dgm:prSet/>
      <dgm:spPr/>
      <dgm:t>
        <a:bodyPr/>
        <a:lstStyle/>
        <a:p>
          <a:endParaRPr lang="en-US"/>
        </a:p>
      </dgm:t>
    </dgm:pt>
    <dgm:pt modelId="{63D1D92B-3DCC-4728-AA58-1903ABBC543D}">
      <dgm:prSet/>
      <dgm:spPr/>
      <dgm:t>
        <a:bodyPr/>
        <a:lstStyle/>
        <a:p>
          <a:pPr rtl="0"/>
          <a:r>
            <a:rPr lang="en-US" dirty="0" smtClean="0"/>
            <a:t>Total Bachelor’s Degrees multiplied by the school’s six-year graduation rate, to incent timely completion.</a:t>
          </a:r>
          <a:endParaRPr lang="en-US" dirty="0"/>
        </a:p>
      </dgm:t>
    </dgm:pt>
    <dgm:pt modelId="{57CE0FB1-490A-46E1-8BE0-832C8FAADA15}" type="parTrans" cxnId="{6BA0026E-FB50-42ED-BA84-21BD3FFF6F34}">
      <dgm:prSet/>
      <dgm:spPr/>
      <dgm:t>
        <a:bodyPr/>
        <a:lstStyle/>
        <a:p>
          <a:endParaRPr lang="en-US"/>
        </a:p>
      </dgm:t>
    </dgm:pt>
    <dgm:pt modelId="{524D48B4-9616-4EFF-8A25-ED22FC3CD2D7}" type="sibTrans" cxnId="{6BA0026E-FB50-42ED-BA84-21BD3FFF6F34}">
      <dgm:prSet/>
      <dgm:spPr/>
      <dgm:t>
        <a:bodyPr/>
        <a:lstStyle/>
        <a:p>
          <a:endParaRPr lang="en-US"/>
        </a:p>
      </dgm:t>
    </dgm:pt>
    <dgm:pt modelId="{68BCDCCF-AFFB-43DB-8791-9BB2DEC78E8A}">
      <dgm:prSet/>
      <dgm:spPr/>
      <dgm:t>
        <a:bodyPr/>
        <a:lstStyle/>
        <a:p>
          <a:pPr rtl="0"/>
          <a:r>
            <a:rPr lang="en-US" dirty="0" smtClean="0"/>
            <a:t>Degrees divided by Full Time Student Equivalents (FTSEs) and multiplied by 100. This aggregate measure adjusts for part-time and transfer students, providing a common framework for comparing degree productivity among institutions with different missions and student bodies.</a:t>
          </a:r>
          <a:endParaRPr lang="en-US" dirty="0"/>
        </a:p>
      </dgm:t>
    </dgm:pt>
    <dgm:pt modelId="{2E0EF76E-6876-490D-AB99-90BB4C356E0A}" type="parTrans" cxnId="{A0F8BBCC-CF72-4551-9A85-FE93A6A1EDE5}">
      <dgm:prSet/>
      <dgm:spPr/>
      <dgm:t>
        <a:bodyPr/>
        <a:lstStyle/>
        <a:p>
          <a:endParaRPr lang="en-US"/>
        </a:p>
      </dgm:t>
    </dgm:pt>
    <dgm:pt modelId="{203463ED-83CD-470F-AA1E-7C68CAA5A2E3}" type="sibTrans" cxnId="{A0F8BBCC-CF72-4551-9A85-FE93A6A1EDE5}">
      <dgm:prSet/>
      <dgm:spPr/>
      <dgm:t>
        <a:bodyPr/>
        <a:lstStyle/>
        <a:p>
          <a:endParaRPr lang="en-US"/>
        </a:p>
      </dgm:t>
    </dgm:pt>
    <dgm:pt modelId="{92C7BEDF-CE25-474B-88E4-75FE919AC948}">
      <dgm:prSet/>
      <dgm:spPr/>
      <dgm:t>
        <a:bodyPr/>
        <a:lstStyle/>
        <a:p>
          <a:pPr rtl="0"/>
          <a:r>
            <a:rPr lang="en-US" dirty="0" smtClean="0"/>
            <a:t>Degrees weighted using cost-based weights, to compensate for the varying costs associated with differing degree types.</a:t>
          </a:r>
          <a:endParaRPr lang="en-US" dirty="0"/>
        </a:p>
      </dgm:t>
    </dgm:pt>
    <dgm:pt modelId="{5408B1E5-9747-4396-B357-A79A9E31F1E1}" type="parTrans" cxnId="{335D6924-9D7E-498E-AAF3-3A15E5A9DFC9}">
      <dgm:prSet/>
      <dgm:spPr/>
      <dgm:t>
        <a:bodyPr/>
        <a:lstStyle/>
        <a:p>
          <a:endParaRPr lang="en-US"/>
        </a:p>
      </dgm:t>
    </dgm:pt>
    <dgm:pt modelId="{B360AC7B-96F9-4905-BBEC-BCC7A25CC007}" type="sibTrans" cxnId="{335D6924-9D7E-498E-AAF3-3A15E5A9DFC9}">
      <dgm:prSet/>
      <dgm:spPr/>
      <dgm:t>
        <a:bodyPr/>
        <a:lstStyle/>
        <a:p>
          <a:endParaRPr lang="en-US"/>
        </a:p>
      </dgm:t>
    </dgm:pt>
    <dgm:pt modelId="{EFE03370-89D7-4199-85F9-34B56E77E16E}">
      <dgm:prSet/>
      <dgm:spPr/>
      <dgm:t>
        <a:bodyPr/>
        <a:lstStyle/>
        <a:p>
          <a:pPr rtl="0"/>
          <a:r>
            <a:rPr lang="en-US" dirty="0" smtClean="0"/>
            <a:t>Degrees awarded in fields identified as critical workforce needs such as Computer Science, Engineering, Math, Physics, Nursing, Allied Health and Teaching Certificates for Math and Science.</a:t>
          </a:r>
          <a:endParaRPr lang="en-US" dirty="0"/>
        </a:p>
      </dgm:t>
    </dgm:pt>
    <dgm:pt modelId="{CBFF2935-1C65-45C5-8F8D-7A68D063D05B}" type="parTrans" cxnId="{EA21F243-797B-42CD-A975-5FF39161C00F}">
      <dgm:prSet/>
      <dgm:spPr/>
      <dgm:t>
        <a:bodyPr/>
        <a:lstStyle/>
        <a:p>
          <a:endParaRPr lang="en-US"/>
        </a:p>
      </dgm:t>
    </dgm:pt>
    <dgm:pt modelId="{4808F572-0411-430E-B721-C91E4FFABC4C}" type="sibTrans" cxnId="{EA21F243-797B-42CD-A975-5FF39161C00F}">
      <dgm:prSet/>
      <dgm:spPr/>
      <dgm:t>
        <a:bodyPr/>
        <a:lstStyle/>
        <a:p>
          <a:endParaRPr lang="en-US"/>
        </a:p>
      </dgm:t>
    </dgm:pt>
    <dgm:pt modelId="{13705BDD-D0EE-4EA1-93D1-5EED9CC05606}">
      <dgm:prSet/>
      <dgm:spPr/>
      <dgm:t>
        <a:bodyPr/>
        <a:lstStyle/>
        <a:p>
          <a:pPr rtl="0"/>
          <a:r>
            <a:rPr lang="en-US" dirty="0" smtClean="0"/>
            <a:t>Degrees awarded to students who meet federal criteria for being at high risk for non-completion. Indicators are being a federal Pell Grant recipient, </a:t>
          </a:r>
          <a:r>
            <a:rPr lang="en-US" smtClean="0"/>
            <a:t>below national average </a:t>
          </a:r>
          <a:r>
            <a:rPr lang="en-US" dirty="0" smtClean="0"/>
            <a:t>SAT/ACT score, part-time student, GED recipient, or entering higher education at age 20 or older.</a:t>
          </a:r>
          <a:endParaRPr lang="en-US" dirty="0"/>
        </a:p>
      </dgm:t>
    </dgm:pt>
    <dgm:pt modelId="{3014AE0F-9198-4625-BA79-E1203F5EB4BA}" type="parTrans" cxnId="{71B53B8B-6224-4DA7-86BE-DE8F806191B3}">
      <dgm:prSet/>
      <dgm:spPr/>
      <dgm:t>
        <a:bodyPr/>
        <a:lstStyle/>
        <a:p>
          <a:endParaRPr lang="en-US"/>
        </a:p>
      </dgm:t>
    </dgm:pt>
    <dgm:pt modelId="{1B7AE9D5-F226-4F1F-BB1D-7C0755E775E0}" type="sibTrans" cxnId="{71B53B8B-6224-4DA7-86BE-DE8F806191B3}">
      <dgm:prSet/>
      <dgm:spPr/>
      <dgm:t>
        <a:bodyPr/>
        <a:lstStyle/>
        <a:p>
          <a:endParaRPr lang="en-US"/>
        </a:p>
      </dgm:t>
    </dgm:pt>
    <dgm:pt modelId="{C8DF4342-A55D-4D86-B1A6-863F644E4FFB}">
      <dgm:prSet/>
      <dgm:spPr/>
      <dgm:t>
        <a:bodyPr/>
        <a:lstStyle/>
        <a:p>
          <a:pPr rtl="0"/>
          <a:r>
            <a:rPr lang="en-US" dirty="0" smtClean="0"/>
            <a:t>Points awarded for students who complete their 30th, 60th, or 90th hour at the institution, to incentivize the use of effective persistence policies.</a:t>
          </a:r>
          <a:endParaRPr lang="en-US" dirty="0"/>
        </a:p>
      </dgm:t>
    </dgm:pt>
    <dgm:pt modelId="{90E29523-07A8-4283-9126-0821DE28B412}" type="parTrans" cxnId="{286AC03D-C988-4DAB-BCFB-3E968BC624E0}">
      <dgm:prSet/>
      <dgm:spPr/>
      <dgm:t>
        <a:bodyPr/>
        <a:lstStyle/>
        <a:p>
          <a:endParaRPr lang="en-US"/>
        </a:p>
      </dgm:t>
    </dgm:pt>
    <dgm:pt modelId="{0B7C7E64-5B85-471C-BACD-2BCC9B863F35}" type="sibTrans" cxnId="{286AC03D-C988-4DAB-BCFB-3E968BC624E0}">
      <dgm:prSet/>
      <dgm:spPr/>
      <dgm:t>
        <a:bodyPr/>
        <a:lstStyle/>
        <a:p>
          <a:endParaRPr lang="en-US"/>
        </a:p>
      </dgm:t>
    </dgm:pt>
    <dgm:pt modelId="{4E8F5C74-C260-40D9-93A4-A74B8223EA7F}" type="pres">
      <dgm:prSet presAssocID="{92A1D467-809C-4BE1-8594-99FF081F0C90}" presName="Name0" presStyleCnt="0">
        <dgm:presLayoutVars>
          <dgm:dir/>
          <dgm:animLvl val="lvl"/>
          <dgm:resizeHandles val="exact"/>
        </dgm:presLayoutVars>
      </dgm:prSet>
      <dgm:spPr/>
      <dgm:t>
        <a:bodyPr/>
        <a:lstStyle/>
        <a:p>
          <a:endParaRPr lang="en-US"/>
        </a:p>
      </dgm:t>
    </dgm:pt>
    <dgm:pt modelId="{846881D4-CD52-4324-A45A-7EF4D13D6B87}" type="pres">
      <dgm:prSet presAssocID="{E48CF6C4-3628-47A3-9DD6-3684D5F06375}" presName="linNode" presStyleCnt="0"/>
      <dgm:spPr/>
      <dgm:t>
        <a:bodyPr/>
        <a:lstStyle/>
        <a:p>
          <a:endParaRPr lang="en-US"/>
        </a:p>
      </dgm:t>
    </dgm:pt>
    <dgm:pt modelId="{D21EA10B-0C6F-44AB-AE2C-557CD7232050}" type="pres">
      <dgm:prSet presAssocID="{E48CF6C4-3628-47A3-9DD6-3684D5F06375}" presName="parTx" presStyleLbl="revTx" presStyleIdx="0" presStyleCnt="7">
        <dgm:presLayoutVars>
          <dgm:chMax val="1"/>
          <dgm:bulletEnabled val="1"/>
        </dgm:presLayoutVars>
      </dgm:prSet>
      <dgm:spPr/>
      <dgm:t>
        <a:bodyPr/>
        <a:lstStyle/>
        <a:p>
          <a:endParaRPr lang="en-US"/>
        </a:p>
      </dgm:t>
    </dgm:pt>
    <dgm:pt modelId="{54D3C232-EF8B-4BF8-B22C-F6109D7C4C60}" type="pres">
      <dgm:prSet presAssocID="{E48CF6C4-3628-47A3-9DD6-3684D5F06375}" presName="bracket" presStyleLbl="parChTrans1D1" presStyleIdx="0" presStyleCnt="7"/>
      <dgm:spPr/>
      <dgm:t>
        <a:bodyPr/>
        <a:lstStyle/>
        <a:p>
          <a:endParaRPr lang="en-US"/>
        </a:p>
      </dgm:t>
    </dgm:pt>
    <dgm:pt modelId="{0074AC50-13F7-44BA-83F3-2930155ACFF6}" type="pres">
      <dgm:prSet presAssocID="{E48CF6C4-3628-47A3-9DD6-3684D5F06375}" presName="spH" presStyleCnt="0"/>
      <dgm:spPr/>
      <dgm:t>
        <a:bodyPr/>
        <a:lstStyle/>
        <a:p>
          <a:endParaRPr lang="en-US"/>
        </a:p>
      </dgm:t>
    </dgm:pt>
    <dgm:pt modelId="{546D0C20-4A3E-46C7-B345-514B1B51230A}" type="pres">
      <dgm:prSet presAssocID="{E48CF6C4-3628-47A3-9DD6-3684D5F06375}" presName="desTx" presStyleLbl="node1" presStyleIdx="0" presStyleCnt="7">
        <dgm:presLayoutVars>
          <dgm:bulletEnabled val="1"/>
        </dgm:presLayoutVars>
      </dgm:prSet>
      <dgm:spPr/>
      <dgm:t>
        <a:bodyPr/>
        <a:lstStyle/>
        <a:p>
          <a:endParaRPr lang="en-US"/>
        </a:p>
      </dgm:t>
    </dgm:pt>
    <dgm:pt modelId="{FB1841AC-8BCF-4CE4-AE80-D8FE416220F6}" type="pres">
      <dgm:prSet presAssocID="{D2EC2A00-F00D-4900-BFE1-F2AF1A0BB052}" presName="spV" presStyleCnt="0"/>
      <dgm:spPr/>
      <dgm:t>
        <a:bodyPr/>
        <a:lstStyle/>
        <a:p>
          <a:endParaRPr lang="en-US"/>
        </a:p>
      </dgm:t>
    </dgm:pt>
    <dgm:pt modelId="{E5DB7C21-09FD-42F1-B28B-4057E722D038}" type="pres">
      <dgm:prSet presAssocID="{E2CCC61E-28F4-4E34-98AD-F5819F627138}" presName="linNode" presStyleCnt="0"/>
      <dgm:spPr/>
      <dgm:t>
        <a:bodyPr/>
        <a:lstStyle/>
        <a:p>
          <a:endParaRPr lang="en-US"/>
        </a:p>
      </dgm:t>
    </dgm:pt>
    <dgm:pt modelId="{261649B8-FBF3-49D1-9009-17226BEF179A}" type="pres">
      <dgm:prSet presAssocID="{E2CCC61E-28F4-4E34-98AD-F5819F627138}" presName="parTx" presStyleLbl="revTx" presStyleIdx="1" presStyleCnt="7">
        <dgm:presLayoutVars>
          <dgm:chMax val="1"/>
          <dgm:bulletEnabled val="1"/>
        </dgm:presLayoutVars>
      </dgm:prSet>
      <dgm:spPr/>
      <dgm:t>
        <a:bodyPr/>
        <a:lstStyle/>
        <a:p>
          <a:endParaRPr lang="en-US"/>
        </a:p>
      </dgm:t>
    </dgm:pt>
    <dgm:pt modelId="{31EBAF7D-12F2-4FA6-84EB-AC663BEE11B8}" type="pres">
      <dgm:prSet presAssocID="{E2CCC61E-28F4-4E34-98AD-F5819F627138}" presName="bracket" presStyleLbl="parChTrans1D1" presStyleIdx="1" presStyleCnt="7"/>
      <dgm:spPr/>
      <dgm:t>
        <a:bodyPr/>
        <a:lstStyle/>
        <a:p>
          <a:endParaRPr lang="en-US"/>
        </a:p>
      </dgm:t>
    </dgm:pt>
    <dgm:pt modelId="{BCDB6BB3-95B0-4EDB-8960-E92F03DC8764}" type="pres">
      <dgm:prSet presAssocID="{E2CCC61E-28F4-4E34-98AD-F5819F627138}" presName="spH" presStyleCnt="0"/>
      <dgm:spPr/>
      <dgm:t>
        <a:bodyPr/>
        <a:lstStyle/>
        <a:p>
          <a:endParaRPr lang="en-US"/>
        </a:p>
      </dgm:t>
    </dgm:pt>
    <dgm:pt modelId="{39A667B5-9B1E-4F56-AA6B-445946695EDB}" type="pres">
      <dgm:prSet presAssocID="{E2CCC61E-28F4-4E34-98AD-F5819F627138}" presName="desTx" presStyleLbl="node1" presStyleIdx="1" presStyleCnt="7">
        <dgm:presLayoutVars>
          <dgm:bulletEnabled val="1"/>
        </dgm:presLayoutVars>
      </dgm:prSet>
      <dgm:spPr/>
      <dgm:t>
        <a:bodyPr/>
        <a:lstStyle/>
        <a:p>
          <a:endParaRPr lang="en-US"/>
        </a:p>
      </dgm:t>
    </dgm:pt>
    <dgm:pt modelId="{5EF84AF0-6FEE-4F03-91B3-06356EA5375D}" type="pres">
      <dgm:prSet presAssocID="{AABBF6F3-02C4-4C0D-A1CA-E76EA69887AE}" presName="spV" presStyleCnt="0"/>
      <dgm:spPr/>
      <dgm:t>
        <a:bodyPr/>
        <a:lstStyle/>
        <a:p>
          <a:endParaRPr lang="en-US"/>
        </a:p>
      </dgm:t>
    </dgm:pt>
    <dgm:pt modelId="{712520B7-8481-42B4-B4C9-D86F8CF9440C}" type="pres">
      <dgm:prSet presAssocID="{28CE97D5-8505-4349-92D6-13A1F40108ED}" presName="linNode" presStyleCnt="0"/>
      <dgm:spPr/>
      <dgm:t>
        <a:bodyPr/>
        <a:lstStyle/>
        <a:p>
          <a:endParaRPr lang="en-US"/>
        </a:p>
      </dgm:t>
    </dgm:pt>
    <dgm:pt modelId="{ED07F84E-0A39-4CB6-B1FD-063E9E1F8B28}" type="pres">
      <dgm:prSet presAssocID="{28CE97D5-8505-4349-92D6-13A1F40108ED}" presName="parTx" presStyleLbl="revTx" presStyleIdx="2" presStyleCnt="7">
        <dgm:presLayoutVars>
          <dgm:chMax val="1"/>
          <dgm:bulletEnabled val="1"/>
        </dgm:presLayoutVars>
      </dgm:prSet>
      <dgm:spPr/>
      <dgm:t>
        <a:bodyPr/>
        <a:lstStyle/>
        <a:p>
          <a:endParaRPr lang="en-US"/>
        </a:p>
      </dgm:t>
    </dgm:pt>
    <dgm:pt modelId="{F5023788-C702-4FBC-886E-7035177CE737}" type="pres">
      <dgm:prSet presAssocID="{28CE97D5-8505-4349-92D6-13A1F40108ED}" presName="bracket" presStyleLbl="parChTrans1D1" presStyleIdx="2" presStyleCnt="7"/>
      <dgm:spPr/>
      <dgm:t>
        <a:bodyPr/>
        <a:lstStyle/>
        <a:p>
          <a:endParaRPr lang="en-US"/>
        </a:p>
      </dgm:t>
    </dgm:pt>
    <dgm:pt modelId="{5444D03A-952E-4DAC-84A6-29B4D6858578}" type="pres">
      <dgm:prSet presAssocID="{28CE97D5-8505-4349-92D6-13A1F40108ED}" presName="spH" presStyleCnt="0"/>
      <dgm:spPr/>
      <dgm:t>
        <a:bodyPr/>
        <a:lstStyle/>
        <a:p>
          <a:endParaRPr lang="en-US"/>
        </a:p>
      </dgm:t>
    </dgm:pt>
    <dgm:pt modelId="{84855DC1-0773-4C5B-962D-B554E66A8D7F}" type="pres">
      <dgm:prSet presAssocID="{28CE97D5-8505-4349-92D6-13A1F40108ED}" presName="desTx" presStyleLbl="node1" presStyleIdx="2" presStyleCnt="7">
        <dgm:presLayoutVars>
          <dgm:bulletEnabled val="1"/>
        </dgm:presLayoutVars>
      </dgm:prSet>
      <dgm:spPr/>
      <dgm:t>
        <a:bodyPr/>
        <a:lstStyle/>
        <a:p>
          <a:endParaRPr lang="en-US"/>
        </a:p>
      </dgm:t>
    </dgm:pt>
    <dgm:pt modelId="{BC04C9BE-7A9F-48AD-A99A-04F2F7366037}" type="pres">
      <dgm:prSet presAssocID="{44649F2C-D009-4824-AD01-4EBA08351F2C}" presName="spV" presStyleCnt="0"/>
      <dgm:spPr/>
      <dgm:t>
        <a:bodyPr/>
        <a:lstStyle/>
        <a:p>
          <a:endParaRPr lang="en-US"/>
        </a:p>
      </dgm:t>
    </dgm:pt>
    <dgm:pt modelId="{282125BB-9258-43A0-BE40-0752E0BF1AE4}" type="pres">
      <dgm:prSet presAssocID="{05412EA2-9A25-4C9E-902C-8D7B97BF9E40}" presName="linNode" presStyleCnt="0"/>
      <dgm:spPr/>
      <dgm:t>
        <a:bodyPr/>
        <a:lstStyle/>
        <a:p>
          <a:endParaRPr lang="en-US"/>
        </a:p>
      </dgm:t>
    </dgm:pt>
    <dgm:pt modelId="{8B928C0C-6004-4626-82DF-EA2FA81A8224}" type="pres">
      <dgm:prSet presAssocID="{05412EA2-9A25-4C9E-902C-8D7B97BF9E40}" presName="parTx" presStyleLbl="revTx" presStyleIdx="3" presStyleCnt="7">
        <dgm:presLayoutVars>
          <dgm:chMax val="1"/>
          <dgm:bulletEnabled val="1"/>
        </dgm:presLayoutVars>
      </dgm:prSet>
      <dgm:spPr/>
      <dgm:t>
        <a:bodyPr/>
        <a:lstStyle/>
        <a:p>
          <a:endParaRPr lang="en-US"/>
        </a:p>
      </dgm:t>
    </dgm:pt>
    <dgm:pt modelId="{6CE46085-7EE9-4A09-BF59-5C4A41EEF0A7}" type="pres">
      <dgm:prSet presAssocID="{05412EA2-9A25-4C9E-902C-8D7B97BF9E40}" presName="bracket" presStyleLbl="parChTrans1D1" presStyleIdx="3" presStyleCnt="7"/>
      <dgm:spPr/>
      <dgm:t>
        <a:bodyPr/>
        <a:lstStyle/>
        <a:p>
          <a:endParaRPr lang="en-US"/>
        </a:p>
      </dgm:t>
    </dgm:pt>
    <dgm:pt modelId="{625F57CD-E353-433B-92E5-03164149D7F2}" type="pres">
      <dgm:prSet presAssocID="{05412EA2-9A25-4C9E-902C-8D7B97BF9E40}" presName="spH" presStyleCnt="0"/>
      <dgm:spPr/>
      <dgm:t>
        <a:bodyPr/>
        <a:lstStyle/>
        <a:p>
          <a:endParaRPr lang="en-US"/>
        </a:p>
      </dgm:t>
    </dgm:pt>
    <dgm:pt modelId="{5AC57D1C-1FF0-4692-A954-F2ED2E4809D1}" type="pres">
      <dgm:prSet presAssocID="{05412EA2-9A25-4C9E-902C-8D7B97BF9E40}" presName="desTx" presStyleLbl="node1" presStyleIdx="3" presStyleCnt="7">
        <dgm:presLayoutVars>
          <dgm:bulletEnabled val="1"/>
        </dgm:presLayoutVars>
      </dgm:prSet>
      <dgm:spPr/>
      <dgm:t>
        <a:bodyPr/>
        <a:lstStyle/>
        <a:p>
          <a:endParaRPr lang="en-US"/>
        </a:p>
      </dgm:t>
    </dgm:pt>
    <dgm:pt modelId="{9C5E06BA-680F-492C-91CB-636A133D844D}" type="pres">
      <dgm:prSet presAssocID="{336DF605-420F-485B-B63D-D1451F8D6105}" presName="spV" presStyleCnt="0"/>
      <dgm:spPr/>
      <dgm:t>
        <a:bodyPr/>
        <a:lstStyle/>
        <a:p>
          <a:endParaRPr lang="en-US"/>
        </a:p>
      </dgm:t>
    </dgm:pt>
    <dgm:pt modelId="{2A449AAF-7FA5-4B37-8AE1-752CEE79BC18}" type="pres">
      <dgm:prSet presAssocID="{3D21F270-BB1E-48CD-BB5F-618AF9CD3044}" presName="linNode" presStyleCnt="0"/>
      <dgm:spPr/>
      <dgm:t>
        <a:bodyPr/>
        <a:lstStyle/>
        <a:p>
          <a:endParaRPr lang="en-US"/>
        </a:p>
      </dgm:t>
    </dgm:pt>
    <dgm:pt modelId="{0D51A533-1090-4CA3-80F7-537A9BD28A40}" type="pres">
      <dgm:prSet presAssocID="{3D21F270-BB1E-48CD-BB5F-618AF9CD3044}" presName="parTx" presStyleLbl="revTx" presStyleIdx="4" presStyleCnt="7">
        <dgm:presLayoutVars>
          <dgm:chMax val="1"/>
          <dgm:bulletEnabled val="1"/>
        </dgm:presLayoutVars>
      </dgm:prSet>
      <dgm:spPr/>
      <dgm:t>
        <a:bodyPr/>
        <a:lstStyle/>
        <a:p>
          <a:endParaRPr lang="en-US"/>
        </a:p>
      </dgm:t>
    </dgm:pt>
    <dgm:pt modelId="{A3D705FD-AF74-4D5D-8678-F14126B47167}" type="pres">
      <dgm:prSet presAssocID="{3D21F270-BB1E-48CD-BB5F-618AF9CD3044}" presName="bracket" presStyleLbl="parChTrans1D1" presStyleIdx="4" presStyleCnt="7"/>
      <dgm:spPr/>
      <dgm:t>
        <a:bodyPr/>
        <a:lstStyle/>
        <a:p>
          <a:endParaRPr lang="en-US"/>
        </a:p>
      </dgm:t>
    </dgm:pt>
    <dgm:pt modelId="{9BA6004E-BDD2-4508-A3B1-94B245AD714E}" type="pres">
      <dgm:prSet presAssocID="{3D21F270-BB1E-48CD-BB5F-618AF9CD3044}" presName="spH" presStyleCnt="0"/>
      <dgm:spPr/>
      <dgm:t>
        <a:bodyPr/>
        <a:lstStyle/>
        <a:p>
          <a:endParaRPr lang="en-US"/>
        </a:p>
      </dgm:t>
    </dgm:pt>
    <dgm:pt modelId="{B3003894-6087-4EFC-BCC2-16A8C7AAE89A}" type="pres">
      <dgm:prSet presAssocID="{3D21F270-BB1E-48CD-BB5F-618AF9CD3044}" presName="desTx" presStyleLbl="node1" presStyleIdx="4" presStyleCnt="7">
        <dgm:presLayoutVars>
          <dgm:bulletEnabled val="1"/>
        </dgm:presLayoutVars>
      </dgm:prSet>
      <dgm:spPr/>
      <dgm:t>
        <a:bodyPr/>
        <a:lstStyle/>
        <a:p>
          <a:endParaRPr lang="en-US"/>
        </a:p>
      </dgm:t>
    </dgm:pt>
    <dgm:pt modelId="{DA3B40EA-28D7-4347-8D31-11392BDF8C59}" type="pres">
      <dgm:prSet presAssocID="{A772618E-786A-4B6E-8B46-141FF9C9EB6A}" presName="spV" presStyleCnt="0"/>
      <dgm:spPr/>
      <dgm:t>
        <a:bodyPr/>
        <a:lstStyle/>
        <a:p>
          <a:endParaRPr lang="en-US"/>
        </a:p>
      </dgm:t>
    </dgm:pt>
    <dgm:pt modelId="{601BA43B-E79C-4212-8B2C-D071C8E9B6AB}" type="pres">
      <dgm:prSet presAssocID="{5A98FAF7-E787-4A3A-BFE7-E516315A1820}" presName="linNode" presStyleCnt="0"/>
      <dgm:spPr/>
      <dgm:t>
        <a:bodyPr/>
        <a:lstStyle/>
        <a:p>
          <a:endParaRPr lang="en-US"/>
        </a:p>
      </dgm:t>
    </dgm:pt>
    <dgm:pt modelId="{EB4C6B33-3F39-47F6-91A1-A1551083A92B}" type="pres">
      <dgm:prSet presAssocID="{5A98FAF7-E787-4A3A-BFE7-E516315A1820}" presName="parTx" presStyleLbl="revTx" presStyleIdx="5" presStyleCnt="7">
        <dgm:presLayoutVars>
          <dgm:chMax val="1"/>
          <dgm:bulletEnabled val="1"/>
        </dgm:presLayoutVars>
      </dgm:prSet>
      <dgm:spPr/>
      <dgm:t>
        <a:bodyPr/>
        <a:lstStyle/>
        <a:p>
          <a:endParaRPr lang="en-US"/>
        </a:p>
      </dgm:t>
    </dgm:pt>
    <dgm:pt modelId="{EF3EED63-930A-4CFB-88CA-D6B0B3329938}" type="pres">
      <dgm:prSet presAssocID="{5A98FAF7-E787-4A3A-BFE7-E516315A1820}" presName="bracket" presStyleLbl="parChTrans1D1" presStyleIdx="5" presStyleCnt="7"/>
      <dgm:spPr/>
      <dgm:t>
        <a:bodyPr/>
        <a:lstStyle/>
        <a:p>
          <a:endParaRPr lang="en-US"/>
        </a:p>
      </dgm:t>
    </dgm:pt>
    <dgm:pt modelId="{06478F24-C7E0-41FA-B439-CC24D0EDAAD5}" type="pres">
      <dgm:prSet presAssocID="{5A98FAF7-E787-4A3A-BFE7-E516315A1820}" presName="spH" presStyleCnt="0"/>
      <dgm:spPr/>
      <dgm:t>
        <a:bodyPr/>
        <a:lstStyle/>
        <a:p>
          <a:endParaRPr lang="en-US"/>
        </a:p>
      </dgm:t>
    </dgm:pt>
    <dgm:pt modelId="{4642BA8B-196F-4234-A89F-84078D0ECB13}" type="pres">
      <dgm:prSet presAssocID="{5A98FAF7-E787-4A3A-BFE7-E516315A1820}" presName="desTx" presStyleLbl="node1" presStyleIdx="5" presStyleCnt="7">
        <dgm:presLayoutVars>
          <dgm:bulletEnabled val="1"/>
        </dgm:presLayoutVars>
      </dgm:prSet>
      <dgm:spPr/>
      <dgm:t>
        <a:bodyPr/>
        <a:lstStyle/>
        <a:p>
          <a:endParaRPr lang="en-US"/>
        </a:p>
      </dgm:t>
    </dgm:pt>
    <dgm:pt modelId="{54155124-4086-4941-A665-09525051A2AF}" type="pres">
      <dgm:prSet presAssocID="{E8279097-ADA8-4566-8947-A3A31738D60E}" presName="spV" presStyleCnt="0"/>
      <dgm:spPr/>
      <dgm:t>
        <a:bodyPr/>
        <a:lstStyle/>
        <a:p>
          <a:endParaRPr lang="en-US"/>
        </a:p>
      </dgm:t>
    </dgm:pt>
    <dgm:pt modelId="{32D3531D-CD54-4935-B363-33BF9D1BDEE3}" type="pres">
      <dgm:prSet presAssocID="{E2536873-1A7D-466A-BC3C-913E285E4D8F}" presName="linNode" presStyleCnt="0"/>
      <dgm:spPr/>
      <dgm:t>
        <a:bodyPr/>
        <a:lstStyle/>
        <a:p>
          <a:endParaRPr lang="en-US"/>
        </a:p>
      </dgm:t>
    </dgm:pt>
    <dgm:pt modelId="{3D2996ED-C453-4D84-A625-739DA4688998}" type="pres">
      <dgm:prSet presAssocID="{E2536873-1A7D-466A-BC3C-913E285E4D8F}" presName="parTx" presStyleLbl="revTx" presStyleIdx="6" presStyleCnt="7">
        <dgm:presLayoutVars>
          <dgm:chMax val="1"/>
          <dgm:bulletEnabled val="1"/>
        </dgm:presLayoutVars>
      </dgm:prSet>
      <dgm:spPr/>
      <dgm:t>
        <a:bodyPr/>
        <a:lstStyle/>
        <a:p>
          <a:endParaRPr lang="en-US"/>
        </a:p>
      </dgm:t>
    </dgm:pt>
    <dgm:pt modelId="{87B7184B-C279-4C38-8026-20B9B48289B5}" type="pres">
      <dgm:prSet presAssocID="{E2536873-1A7D-466A-BC3C-913E285E4D8F}" presName="bracket" presStyleLbl="parChTrans1D1" presStyleIdx="6" presStyleCnt="7"/>
      <dgm:spPr/>
      <dgm:t>
        <a:bodyPr/>
        <a:lstStyle/>
        <a:p>
          <a:endParaRPr lang="en-US"/>
        </a:p>
      </dgm:t>
    </dgm:pt>
    <dgm:pt modelId="{343613EA-AD6A-4BAF-A793-E27BC934363E}" type="pres">
      <dgm:prSet presAssocID="{E2536873-1A7D-466A-BC3C-913E285E4D8F}" presName="spH" presStyleCnt="0"/>
      <dgm:spPr/>
      <dgm:t>
        <a:bodyPr/>
        <a:lstStyle/>
        <a:p>
          <a:endParaRPr lang="en-US"/>
        </a:p>
      </dgm:t>
    </dgm:pt>
    <dgm:pt modelId="{E5084B65-8270-407E-9947-374840AFA75D}" type="pres">
      <dgm:prSet presAssocID="{E2536873-1A7D-466A-BC3C-913E285E4D8F}" presName="desTx" presStyleLbl="node1" presStyleIdx="6" presStyleCnt="7">
        <dgm:presLayoutVars>
          <dgm:bulletEnabled val="1"/>
        </dgm:presLayoutVars>
      </dgm:prSet>
      <dgm:spPr/>
      <dgm:t>
        <a:bodyPr/>
        <a:lstStyle/>
        <a:p>
          <a:endParaRPr lang="en-US"/>
        </a:p>
      </dgm:t>
    </dgm:pt>
  </dgm:ptLst>
  <dgm:cxnLst>
    <dgm:cxn modelId="{2ED2DAA0-AA28-4616-AAA1-91649BB349FE}" srcId="{92A1D467-809C-4BE1-8594-99FF081F0C90}" destId="{05412EA2-9A25-4C9E-902C-8D7B97BF9E40}" srcOrd="3" destOrd="0" parTransId="{F32FF760-8C71-46A5-AED1-963F2AC62D76}" sibTransId="{336DF605-420F-485B-B63D-D1451F8D6105}"/>
    <dgm:cxn modelId="{C317228E-DC29-41CD-B13F-0572863C89D3}" srcId="{E48CF6C4-3628-47A3-9DD6-3684D5F06375}" destId="{6A3D8B97-427F-48BB-81FA-A84C9537DB97}" srcOrd="0" destOrd="0" parTransId="{24DCA6C2-1E24-49F9-8C6D-974E7D183778}" sibTransId="{0D2D6013-9588-4F3E-84EC-A7A087466967}"/>
    <dgm:cxn modelId="{0210EA4B-CE47-41E4-8057-B4569E401D27}" type="presOf" srcId="{92C7BEDF-CE25-474B-88E4-75FE919AC948}" destId="{5AC57D1C-1FF0-4692-A954-F2ED2E4809D1}" srcOrd="0" destOrd="0" presId="urn:diagrams.loki3.com/BracketList+Icon"/>
    <dgm:cxn modelId="{721799DA-2C3A-4516-87DD-24875D22AE60}" srcId="{92A1D467-809C-4BE1-8594-99FF081F0C90}" destId="{28CE97D5-8505-4349-92D6-13A1F40108ED}" srcOrd="2" destOrd="0" parTransId="{2035E384-A719-46F4-90E9-C9E8704A4999}" sibTransId="{44649F2C-D009-4824-AD01-4EBA08351F2C}"/>
    <dgm:cxn modelId="{07039167-91A9-4B5C-94B7-0547CA01B19A}" type="presOf" srcId="{E2536873-1A7D-466A-BC3C-913E285E4D8F}" destId="{3D2996ED-C453-4D84-A625-739DA4688998}" srcOrd="0" destOrd="0" presId="urn:diagrams.loki3.com/BracketList+Icon"/>
    <dgm:cxn modelId="{842EB53B-34CC-43C4-96C7-C688638CC0E0}" type="presOf" srcId="{6A3D8B97-427F-48BB-81FA-A84C9537DB97}" destId="{546D0C20-4A3E-46C7-B345-514B1B51230A}" srcOrd="0" destOrd="0" presId="urn:diagrams.loki3.com/BracketList+Icon"/>
    <dgm:cxn modelId="{34A4A2A9-8838-4DDE-853E-E153C6401AAA}" srcId="{92A1D467-809C-4BE1-8594-99FF081F0C90}" destId="{3D21F270-BB1E-48CD-BB5F-618AF9CD3044}" srcOrd="4" destOrd="0" parTransId="{96E8CAE6-5B80-4F22-B151-CAEC1DDF65B0}" sibTransId="{A772618E-786A-4B6E-8B46-141FF9C9EB6A}"/>
    <dgm:cxn modelId="{415B7D1D-004E-4508-9087-C7B3B4036965}" type="presOf" srcId="{13705BDD-D0EE-4EA1-93D1-5EED9CC05606}" destId="{4642BA8B-196F-4234-A89F-84078D0ECB13}" srcOrd="0" destOrd="0" presId="urn:diagrams.loki3.com/BracketList+Icon"/>
    <dgm:cxn modelId="{E31781E4-3543-4A22-AD96-A4C0D40ADB77}" srcId="{92A1D467-809C-4BE1-8594-99FF081F0C90}" destId="{E2CCC61E-28F4-4E34-98AD-F5819F627138}" srcOrd="1" destOrd="0" parTransId="{21FED90F-9BF0-4B59-AF50-ADB44261F2BA}" sibTransId="{AABBF6F3-02C4-4C0D-A1CA-E76EA69887AE}"/>
    <dgm:cxn modelId="{66AB07A4-ED7A-4D97-B92B-4FDD64FF378A}" type="presOf" srcId="{E2CCC61E-28F4-4E34-98AD-F5819F627138}" destId="{261649B8-FBF3-49D1-9009-17226BEF179A}" srcOrd="0" destOrd="0" presId="urn:diagrams.loki3.com/BracketList+Icon"/>
    <dgm:cxn modelId="{979712C6-C2D5-4736-AE68-922818C76429}" srcId="{92A1D467-809C-4BE1-8594-99FF081F0C90}" destId="{E48CF6C4-3628-47A3-9DD6-3684D5F06375}" srcOrd="0" destOrd="0" parTransId="{CD2F113A-AC15-4FCA-9883-5E2540AA2C80}" sibTransId="{D2EC2A00-F00D-4900-BFE1-F2AF1A0BB052}"/>
    <dgm:cxn modelId="{39131C4F-9DE2-4CA9-AE18-51EF2BCD5EF3}" type="presOf" srcId="{92A1D467-809C-4BE1-8594-99FF081F0C90}" destId="{4E8F5C74-C260-40D9-93A4-A74B8223EA7F}" srcOrd="0" destOrd="0" presId="urn:diagrams.loki3.com/BracketList+Icon"/>
    <dgm:cxn modelId="{72211D7B-C160-4B1F-9ADD-7A11754F81F8}" type="presOf" srcId="{63D1D92B-3DCC-4728-AA58-1903ABBC543D}" destId="{39A667B5-9B1E-4F56-AA6B-445946695EDB}" srcOrd="0" destOrd="0" presId="urn:diagrams.loki3.com/BracketList+Icon"/>
    <dgm:cxn modelId="{0528F770-B63C-4A7C-B357-C58162C05995}" type="presOf" srcId="{5A98FAF7-E787-4A3A-BFE7-E516315A1820}" destId="{EB4C6B33-3F39-47F6-91A1-A1551083A92B}" srcOrd="0" destOrd="0" presId="urn:diagrams.loki3.com/BracketList+Icon"/>
    <dgm:cxn modelId="{6BA0026E-FB50-42ED-BA84-21BD3FFF6F34}" srcId="{E2CCC61E-28F4-4E34-98AD-F5819F627138}" destId="{63D1D92B-3DCC-4728-AA58-1903ABBC543D}" srcOrd="0" destOrd="0" parTransId="{57CE0FB1-490A-46E1-8BE0-832C8FAADA15}" sibTransId="{524D48B4-9616-4EFF-8A25-ED22FC3CD2D7}"/>
    <dgm:cxn modelId="{A0F8BBCC-CF72-4551-9A85-FE93A6A1EDE5}" srcId="{28CE97D5-8505-4349-92D6-13A1F40108ED}" destId="{68BCDCCF-AFFB-43DB-8791-9BB2DEC78E8A}" srcOrd="0" destOrd="0" parTransId="{2E0EF76E-6876-490D-AB99-90BB4C356E0A}" sibTransId="{203463ED-83CD-470F-AA1E-7C68CAA5A2E3}"/>
    <dgm:cxn modelId="{D891CD5E-CE72-4608-A75A-03792304311E}" type="presOf" srcId="{05412EA2-9A25-4C9E-902C-8D7B97BF9E40}" destId="{8B928C0C-6004-4626-82DF-EA2FA81A8224}" srcOrd="0" destOrd="0" presId="urn:diagrams.loki3.com/BracketList+Icon"/>
    <dgm:cxn modelId="{C27DD613-6FC7-4F70-AEED-A4F04166C52F}" srcId="{92A1D467-809C-4BE1-8594-99FF081F0C90}" destId="{5A98FAF7-E787-4A3A-BFE7-E516315A1820}" srcOrd="5" destOrd="0" parTransId="{A85D1B26-89DE-49F0-A491-28CDB021788F}" sibTransId="{E8279097-ADA8-4566-8947-A3A31738D60E}"/>
    <dgm:cxn modelId="{335D6924-9D7E-498E-AAF3-3A15E5A9DFC9}" srcId="{05412EA2-9A25-4C9E-902C-8D7B97BF9E40}" destId="{92C7BEDF-CE25-474B-88E4-75FE919AC948}" srcOrd="0" destOrd="0" parTransId="{5408B1E5-9747-4396-B357-A79A9E31F1E1}" sibTransId="{B360AC7B-96F9-4905-BBEC-BCC7A25CC007}"/>
    <dgm:cxn modelId="{F9A0C3E2-0B8E-4024-994C-CDF2345CD69B}" type="presOf" srcId="{28CE97D5-8505-4349-92D6-13A1F40108ED}" destId="{ED07F84E-0A39-4CB6-B1FD-063E9E1F8B28}" srcOrd="0" destOrd="0" presId="urn:diagrams.loki3.com/BracketList+Icon"/>
    <dgm:cxn modelId="{C7FC9ADE-872E-4CCE-927B-DD74EA8B71DE}" type="presOf" srcId="{E48CF6C4-3628-47A3-9DD6-3684D5F06375}" destId="{D21EA10B-0C6F-44AB-AE2C-557CD7232050}" srcOrd="0" destOrd="0" presId="urn:diagrams.loki3.com/BracketList+Icon"/>
    <dgm:cxn modelId="{53675019-B321-45DA-8401-F3F27D4E98E3}" type="presOf" srcId="{68BCDCCF-AFFB-43DB-8791-9BB2DEC78E8A}" destId="{84855DC1-0773-4C5B-962D-B554E66A8D7F}" srcOrd="0" destOrd="0" presId="urn:diagrams.loki3.com/BracketList+Icon"/>
    <dgm:cxn modelId="{E7BBB5D1-BEB1-44C7-B4E6-3681E5ABD93F}" type="presOf" srcId="{C8DF4342-A55D-4D86-B1A6-863F644E4FFB}" destId="{E5084B65-8270-407E-9947-374840AFA75D}" srcOrd="0" destOrd="0" presId="urn:diagrams.loki3.com/BracketList+Icon"/>
    <dgm:cxn modelId="{EA21F243-797B-42CD-A975-5FF39161C00F}" srcId="{3D21F270-BB1E-48CD-BB5F-618AF9CD3044}" destId="{EFE03370-89D7-4199-85F9-34B56E77E16E}" srcOrd="0" destOrd="0" parTransId="{CBFF2935-1C65-45C5-8F8D-7A68D063D05B}" sibTransId="{4808F572-0411-430E-B721-C91E4FFABC4C}"/>
    <dgm:cxn modelId="{71B53B8B-6224-4DA7-86BE-DE8F806191B3}" srcId="{5A98FAF7-E787-4A3A-BFE7-E516315A1820}" destId="{13705BDD-D0EE-4EA1-93D1-5EED9CC05606}" srcOrd="0" destOrd="0" parTransId="{3014AE0F-9198-4625-BA79-E1203F5EB4BA}" sibTransId="{1B7AE9D5-F226-4F1F-BB1D-7C0755E775E0}"/>
    <dgm:cxn modelId="{2A179566-1CBA-4E67-B110-F4061BD9A972}" srcId="{92A1D467-809C-4BE1-8594-99FF081F0C90}" destId="{E2536873-1A7D-466A-BC3C-913E285E4D8F}" srcOrd="6" destOrd="0" parTransId="{66760FA6-7F0A-4687-BD42-39D1A3EBCE6F}" sibTransId="{20662A78-D3E8-4A2F-8213-EE1D3DE53F84}"/>
    <dgm:cxn modelId="{944EDD29-60F9-4F11-A0CC-64DE143AEEEC}" type="presOf" srcId="{3D21F270-BB1E-48CD-BB5F-618AF9CD3044}" destId="{0D51A533-1090-4CA3-80F7-537A9BD28A40}" srcOrd="0" destOrd="0" presId="urn:diagrams.loki3.com/BracketList+Icon"/>
    <dgm:cxn modelId="{286AC03D-C988-4DAB-BCFB-3E968BC624E0}" srcId="{E2536873-1A7D-466A-BC3C-913E285E4D8F}" destId="{C8DF4342-A55D-4D86-B1A6-863F644E4FFB}" srcOrd="0" destOrd="0" parTransId="{90E29523-07A8-4283-9126-0821DE28B412}" sibTransId="{0B7C7E64-5B85-471C-BACD-2BCC9B863F35}"/>
    <dgm:cxn modelId="{EBF2F74E-AA26-48B3-BDAB-C5C0E64AC8B5}" type="presOf" srcId="{EFE03370-89D7-4199-85F9-34B56E77E16E}" destId="{B3003894-6087-4EFC-BCC2-16A8C7AAE89A}" srcOrd="0" destOrd="0" presId="urn:diagrams.loki3.com/BracketList+Icon"/>
    <dgm:cxn modelId="{0371381A-750C-43FF-A615-F301698A971C}" type="presParOf" srcId="{4E8F5C74-C260-40D9-93A4-A74B8223EA7F}" destId="{846881D4-CD52-4324-A45A-7EF4D13D6B87}" srcOrd="0" destOrd="0" presId="urn:diagrams.loki3.com/BracketList+Icon"/>
    <dgm:cxn modelId="{92A86FB7-3D68-4220-ADF2-19EA0D4D2901}" type="presParOf" srcId="{846881D4-CD52-4324-A45A-7EF4D13D6B87}" destId="{D21EA10B-0C6F-44AB-AE2C-557CD7232050}" srcOrd="0" destOrd="0" presId="urn:diagrams.loki3.com/BracketList+Icon"/>
    <dgm:cxn modelId="{3523C96B-7158-479D-A1EF-6B4FD9EA0819}" type="presParOf" srcId="{846881D4-CD52-4324-A45A-7EF4D13D6B87}" destId="{54D3C232-EF8B-4BF8-B22C-F6109D7C4C60}" srcOrd="1" destOrd="0" presId="urn:diagrams.loki3.com/BracketList+Icon"/>
    <dgm:cxn modelId="{55E75B92-66FC-4C85-B958-D1595A3C9CF7}" type="presParOf" srcId="{846881D4-CD52-4324-A45A-7EF4D13D6B87}" destId="{0074AC50-13F7-44BA-83F3-2930155ACFF6}" srcOrd="2" destOrd="0" presId="urn:diagrams.loki3.com/BracketList+Icon"/>
    <dgm:cxn modelId="{6419DB72-AE22-46E5-A1BB-CF70E7DE2FAA}" type="presParOf" srcId="{846881D4-CD52-4324-A45A-7EF4D13D6B87}" destId="{546D0C20-4A3E-46C7-B345-514B1B51230A}" srcOrd="3" destOrd="0" presId="urn:diagrams.loki3.com/BracketList+Icon"/>
    <dgm:cxn modelId="{1CB0F5D2-C2DA-4C8E-80C0-460F5BDF2F5D}" type="presParOf" srcId="{4E8F5C74-C260-40D9-93A4-A74B8223EA7F}" destId="{FB1841AC-8BCF-4CE4-AE80-D8FE416220F6}" srcOrd="1" destOrd="0" presId="urn:diagrams.loki3.com/BracketList+Icon"/>
    <dgm:cxn modelId="{35141008-0C7C-45FC-AFB1-6D51EF584D7F}" type="presParOf" srcId="{4E8F5C74-C260-40D9-93A4-A74B8223EA7F}" destId="{E5DB7C21-09FD-42F1-B28B-4057E722D038}" srcOrd="2" destOrd="0" presId="urn:diagrams.loki3.com/BracketList+Icon"/>
    <dgm:cxn modelId="{C7C9A05E-C16B-4BEA-B0B6-2D0209B63000}" type="presParOf" srcId="{E5DB7C21-09FD-42F1-B28B-4057E722D038}" destId="{261649B8-FBF3-49D1-9009-17226BEF179A}" srcOrd="0" destOrd="0" presId="urn:diagrams.loki3.com/BracketList+Icon"/>
    <dgm:cxn modelId="{83B8A811-C1EC-40BD-A14D-506EB1EE7AEE}" type="presParOf" srcId="{E5DB7C21-09FD-42F1-B28B-4057E722D038}" destId="{31EBAF7D-12F2-4FA6-84EB-AC663BEE11B8}" srcOrd="1" destOrd="0" presId="urn:diagrams.loki3.com/BracketList+Icon"/>
    <dgm:cxn modelId="{9E808BDA-4EFC-4FC6-9043-1491D16A669D}" type="presParOf" srcId="{E5DB7C21-09FD-42F1-B28B-4057E722D038}" destId="{BCDB6BB3-95B0-4EDB-8960-E92F03DC8764}" srcOrd="2" destOrd="0" presId="urn:diagrams.loki3.com/BracketList+Icon"/>
    <dgm:cxn modelId="{9D8F304D-FB88-44EB-B0F2-CC76FAD9C473}" type="presParOf" srcId="{E5DB7C21-09FD-42F1-B28B-4057E722D038}" destId="{39A667B5-9B1E-4F56-AA6B-445946695EDB}" srcOrd="3" destOrd="0" presId="urn:diagrams.loki3.com/BracketList+Icon"/>
    <dgm:cxn modelId="{DA025FC8-C7F4-4954-AC94-7543BC3CE94D}" type="presParOf" srcId="{4E8F5C74-C260-40D9-93A4-A74B8223EA7F}" destId="{5EF84AF0-6FEE-4F03-91B3-06356EA5375D}" srcOrd="3" destOrd="0" presId="urn:diagrams.loki3.com/BracketList+Icon"/>
    <dgm:cxn modelId="{1E1E81AB-BFFF-4879-993B-6151D6047E75}" type="presParOf" srcId="{4E8F5C74-C260-40D9-93A4-A74B8223EA7F}" destId="{712520B7-8481-42B4-B4C9-D86F8CF9440C}" srcOrd="4" destOrd="0" presId="urn:diagrams.loki3.com/BracketList+Icon"/>
    <dgm:cxn modelId="{C0A8371B-9392-4F19-8F87-6F55D8B425CC}" type="presParOf" srcId="{712520B7-8481-42B4-B4C9-D86F8CF9440C}" destId="{ED07F84E-0A39-4CB6-B1FD-063E9E1F8B28}" srcOrd="0" destOrd="0" presId="urn:diagrams.loki3.com/BracketList+Icon"/>
    <dgm:cxn modelId="{B5905CF0-ED1F-4E40-93AD-281411952148}" type="presParOf" srcId="{712520B7-8481-42B4-B4C9-D86F8CF9440C}" destId="{F5023788-C702-4FBC-886E-7035177CE737}" srcOrd="1" destOrd="0" presId="urn:diagrams.loki3.com/BracketList+Icon"/>
    <dgm:cxn modelId="{83287D3C-056C-4660-A0EA-BCC8068B9327}" type="presParOf" srcId="{712520B7-8481-42B4-B4C9-D86F8CF9440C}" destId="{5444D03A-952E-4DAC-84A6-29B4D6858578}" srcOrd="2" destOrd="0" presId="urn:diagrams.loki3.com/BracketList+Icon"/>
    <dgm:cxn modelId="{3BC84528-B4F9-4BF6-A8FD-66B065C8F57E}" type="presParOf" srcId="{712520B7-8481-42B4-B4C9-D86F8CF9440C}" destId="{84855DC1-0773-4C5B-962D-B554E66A8D7F}" srcOrd="3" destOrd="0" presId="urn:diagrams.loki3.com/BracketList+Icon"/>
    <dgm:cxn modelId="{B2959767-1E60-4A5F-A715-0C0B3426A843}" type="presParOf" srcId="{4E8F5C74-C260-40D9-93A4-A74B8223EA7F}" destId="{BC04C9BE-7A9F-48AD-A99A-04F2F7366037}" srcOrd="5" destOrd="0" presId="urn:diagrams.loki3.com/BracketList+Icon"/>
    <dgm:cxn modelId="{2ED9190A-9412-4BAC-99AA-A43EC5C66751}" type="presParOf" srcId="{4E8F5C74-C260-40D9-93A4-A74B8223EA7F}" destId="{282125BB-9258-43A0-BE40-0752E0BF1AE4}" srcOrd="6" destOrd="0" presId="urn:diagrams.loki3.com/BracketList+Icon"/>
    <dgm:cxn modelId="{10650FC7-277C-400C-8D4A-0C54A65E817B}" type="presParOf" srcId="{282125BB-9258-43A0-BE40-0752E0BF1AE4}" destId="{8B928C0C-6004-4626-82DF-EA2FA81A8224}" srcOrd="0" destOrd="0" presId="urn:diagrams.loki3.com/BracketList+Icon"/>
    <dgm:cxn modelId="{B86C8066-C2FB-4673-AF24-6A6A12062ACC}" type="presParOf" srcId="{282125BB-9258-43A0-BE40-0752E0BF1AE4}" destId="{6CE46085-7EE9-4A09-BF59-5C4A41EEF0A7}" srcOrd="1" destOrd="0" presId="urn:diagrams.loki3.com/BracketList+Icon"/>
    <dgm:cxn modelId="{2A2565D6-3DCD-4351-816E-4761155108F0}" type="presParOf" srcId="{282125BB-9258-43A0-BE40-0752E0BF1AE4}" destId="{625F57CD-E353-433B-92E5-03164149D7F2}" srcOrd="2" destOrd="0" presId="urn:diagrams.loki3.com/BracketList+Icon"/>
    <dgm:cxn modelId="{EFF04F11-B1D6-4986-BA75-AAE7A3632742}" type="presParOf" srcId="{282125BB-9258-43A0-BE40-0752E0BF1AE4}" destId="{5AC57D1C-1FF0-4692-A954-F2ED2E4809D1}" srcOrd="3" destOrd="0" presId="urn:diagrams.loki3.com/BracketList+Icon"/>
    <dgm:cxn modelId="{24F2F978-318E-4E45-9787-E2F4CD7F5AC4}" type="presParOf" srcId="{4E8F5C74-C260-40D9-93A4-A74B8223EA7F}" destId="{9C5E06BA-680F-492C-91CB-636A133D844D}" srcOrd="7" destOrd="0" presId="urn:diagrams.loki3.com/BracketList+Icon"/>
    <dgm:cxn modelId="{E2BDFB7B-1045-4C8A-8556-E4FECC47CBEE}" type="presParOf" srcId="{4E8F5C74-C260-40D9-93A4-A74B8223EA7F}" destId="{2A449AAF-7FA5-4B37-8AE1-752CEE79BC18}" srcOrd="8" destOrd="0" presId="urn:diagrams.loki3.com/BracketList+Icon"/>
    <dgm:cxn modelId="{0940027D-49B9-4744-9A81-84DF132C797E}" type="presParOf" srcId="{2A449AAF-7FA5-4B37-8AE1-752CEE79BC18}" destId="{0D51A533-1090-4CA3-80F7-537A9BD28A40}" srcOrd="0" destOrd="0" presId="urn:diagrams.loki3.com/BracketList+Icon"/>
    <dgm:cxn modelId="{4FC358D6-C44A-4D0F-A1F9-A96123312AD5}" type="presParOf" srcId="{2A449AAF-7FA5-4B37-8AE1-752CEE79BC18}" destId="{A3D705FD-AF74-4D5D-8678-F14126B47167}" srcOrd="1" destOrd="0" presId="urn:diagrams.loki3.com/BracketList+Icon"/>
    <dgm:cxn modelId="{C57D7A45-FF0B-4206-9F0D-81FF46E0E579}" type="presParOf" srcId="{2A449AAF-7FA5-4B37-8AE1-752CEE79BC18}" destId="{9BA6004E-BDD2-4508-A3B1-94B245AD714E}" srcOrd="2" destOrd="0" presId="urn:diagrams.loki3.com/BracketList+Icon"/>
    <dgm:cxn modelId="{FB2EDFEC-67EE-403E-AC79-33954E599443}" type="presParOf" srcId="{2A449AAF-7FA5-4B37-8AE1-752CEE79BC18}" destId="{B3003894-6087-4EFC-BCC2-16A8C7AAE89A}" srcOrd="3" destOrd="0" presId="urn:diagrams.loki3.com/BracketList+Icon"/>
    <dgm:cxn modelId="{D60EB66A-2BEC-4233-A2AB-ACD4F2FEF209}" type="presParOf" srcId="{4E8F5C74-C260-40D9-93A4-A74B8223EA7F}" destId="{DA3B40EA-28D7-4347-8D31-11392BDF8C59}" srcOrd="9" destOrd="0" presId="urn:diagrams.loki3.com/BracketList+Icon"/>
    <dgm:cxn modelId="{6564D8D7-9B80-4540-BD09-56031AE67FBB}" type="presParOf" srcId="{4E8F5C74-C260-40D9-93A4-A74B8223EA7F}" destId="{601BA43B-E79C-4212-8B2C-D071C8E9B6AB}" srcOrd="10" destOrd="0" presId="urn:diagrams.loki3.com/BracketList+Icon"/>
    <dgm:cxn modelId="{B097D4C5-4450-407E-92CB-5093117EA4BA}" type="presParOf" srcId="{601BA43B-E79C-4212-8B2C-D071C8E9B6AB}" destId="{EB4C6B33-3F39-47F6-91A1-A1551083A92B}" srcOrd="0" destOrd="0" presId="urn:diagrams.loki3.com/BracketList+Icon"/>
    <dgm:cxn modelId="{D3A7CB7B-9692-4D61-8713-A80AE0CF7FBF}" type="presParOf" srcId="{601BA43B-E79C-4212-8B2C-D071C8E9B6AB}" destId="{EF3EED63-930A-4CFB-88CA-D6B0B3329938}" srcOrd="1" destOrd="0" presId="urn:diagrams.loki3.com/BracketList+Icon"/>
    <dgm:cxn modelId="{75357AD8-F874-49A1-B198-F6C0168C0B5C}" type="presParOf" srcId="{601BA43B-E79C-4212-8B2C-D071C8E9B6AB}" destId="{06478F24-C7E0-41FA-B439-CC24D0EDAAD5}" srcOrd="2" destOrd="0" presId="urn:diagrams.loki3.com/BracketList+Icon"/>
    <dgm:cxn modelId="{D2074C79-3295-4FDC-84B9-1179A75B5763}" type="presParOf" srcId="{601BA43B-E79C-4212-8B2C-D071C8E9B6AB}" destId="{4642BA8B-196F-4234-A89F-84078D0ECB13}" srcOrd="3" destOrd="0" presId="urn:diagrams.loki3.com/BracketList+Icon"/>
    <dgm:cxn modelId="{F631CB5F-FE0D-4386-AB74-D62C55216F28}" type="presParOf" srcId="{4E8F5C74-C260-40D9-93A4-A74B8223EA7F}" destId="{54155124-4086-4941-A665-09525051A2AF}" srcOrd="11" destOrd="0" presId="urn:diagrams.loki3.com/BracketList+Icon"/>
    <dgm:cxn modelId="{24A9FCA1-E661-4F42-9CFE-1579F221E99E}" type="presParOf" srcId="{4E8F5C74-C260-40D9-93A4-A74B8223EA7F}" destId="{32D3531D-CD54-4935-B363-33BF9D1BDEE3}" srcOrd="12" destOrd="0" presId="urn:diagrams.loki3.com/BracketList+Icon"/>
    <dgm:cxn modelId="{E187476A-426F-44D5-82FC-B232117C93F3}" type="presParOf" srcId="{32D3531D-CD54-4935-B363-33BF9D1BDEE3}" destId="{3D2996ED-C453-4D84-A625-739DA4688998}" srcOrd="0" destOrd="0" presId="urn:diagrams.loki3.com/BracketList+Icon"/>
    <dgm:cxn modelId="{F6F968D3-D4D1-48AB-94F2-DFE1CC918377}" type="presParOf" srcId="{32D3531D-CD54-4935-B363-33BF9D1BDEE3}" destId="{87B7184B-C279-4C38-8026-20B9B48289B5}" srcOrd="1" destOrd="0" presId="urn:diagrams.loki3.com/BracketList+Icon"/>
    <dgm:cxn modelId="{B2FE87B3-16AD-4C03-BD61-A3D6A711F46E}" type="presParOf" srcId="{32D3531D-CD54-4935-B363-33BF9D1BDEE3}" destId="{343613EA-AD6A-4BAF-A793-E27BC934363E}" srcOrd="2" destOrd="0" presId="urn:diagrams.loki3.com/BracketList+Icon"/>
    <dgm:cxn modelId="{144C7459-E0E6-4F37-9E3E-DB89885D772D}" type="presParOf" srcId="{32D3531D-CD54-4935-B363-33BF9D1BDEE3}" destId="{E5084B65-8270-407E-9947-374840AFA75D}"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EA10B-0C6F-44AB-AE2C-557CD7232050}">
      <dsp:nvSpPr>
        <dsp:cNvPr id="0" name=""/>
        <dsp:cNvSpPr/>
      </dsp:nvSpPr>
      <dsp:spPr>
        <a:xfrm>
          <a:off x="4152" y="27571"/>
          <a:ext cx="2123903" cy="441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Total Undergraduate Degrees</a:t>
          </a:r>
          <a:endParaRPr lang="en-US" sz="1400" kern="1200" dirty="0"/>
        </a:p>
      </dsp:txBody>
      <dsp:txXfrm>
        <a:off x="4152" y="27571"/>
        <a:ext cx="2123903" cy="441787"/>
      </dsp:txXfrm>
    </dsp:sp>
    <dsp:sp modelId="{54D3C232-EF8B-4BF8-B22C-F6109D7C4C60}">
      <dsp:nvSpPr>
        <dsp:cNvPr id="0" name=""/>
        <dsp:cNvSpPr/>
      </dsp:nvSpPr>
      <dsp:spPr>
        <a:xfrm>
          <a:off x="2128056" y="6863"/>
          <a:ext cx="424780" cy="483205"/>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546D0C20-4A3E-46C7-B345-514B1B51230A}">
      <dsp:nvSpPr>
        <dsp:cNvPr id="0" name=""/>
        <dsp:cNvSpPr/>
      </dsp:nvSpPr>
      <dsp:spPr>
        <a:xfrm>
          <a:off x="2722749" y="6863"/>
          <a:ext cx="5777018" cy="483205"/>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Total number of Bachelor’s Degrees awarded by an institution in a given year.</a:t>
          </a:r>
          <a:endParaRPr lang="en-US" sz="1400" kern="1200" dirty="0"/>
        </a:p>
      </dsp:txBody>
      <dsp:txXfrm>
        <a:off x="2722749" y="6863"/>
        <a:ext cx="5777018" cy="483205"/>
      </dsp:txXfrm>
    </dsp:sp>
    <dsp:sp modelId="{261649B8-FBF3-49D1-9009-17226BEF179A}">
      <dsp:nvSpPr>
        <dsp:cNvPr id="0" name=""/>
        <dsp:cNvSpPr/>
      </dsp:nvSpPr>
      <dsp:spPr>
        <a:xfrm>
          <a:off x="4152" y="561176"/>
          <a:ext cx="2123903" cy="441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Time-to-Degree Factor</a:t>
          </a:r>
          <a:endParaRPr lang="en-US" sz="1400" kern="1200" dirty="0"/>
        </a:p>
      </dsp:txBody>
      <dsp:txXfrm>
        <a:off x="4152" y="561176"/>
        <a:ext cx="2123903" cy="441787"/>
      </dsp:txXfrm>
    </dsp:sp>
    <dsp:sp modelId="{31EBAF7D-12F2-4FA6-84EB-AC663BEE11B8}">
      <dsp:nvSpPr>
        <dsp:cNvPr id="0" name=""/>
        <dsp:cNvSpPr/>
      </dsp:nvSpPr>
      <dsp:spPr>
        <a:xfrm>
          <a:off x="2128056" y="540468"/>
          <a:ext cx="424780" cy="483205"/>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39A667B5-9B1E-4F56-AA6B-445946695EDB}">
      <dsp:nvSpPr>
        <dsp:cNvPr id="0" name=""/>
        <dsp:cNvSpPr/>
      </dsp:nvSpPr>
      <dsp:spPr>
        <a:xfrm>
          <a:off x="2722749" y="540468"/>
          <a:ext cx="5777018" cy="483205"/>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Total Bachelor’s Degrees multiplied by the school’s six-year graduation rate, to incent timely completion.</a:t>
          </a:r>
          <a:endParaRPr lang="en-US" sz="1400" kern="1200" dirty="0"/>
        </a:p>
      </dsp:txBody>
      <dsp:txXfrm>
        <a:off x="2722749" y="540468"/>
        <a:ext cx="5777018" cy="483205"/>
      </dsp:txXfrm>
    </dsp:sp>
    <dsp:sp modelId="{ED07F84E-0A39-4CB6-B1FD-063E9E1F8B28}">
      <dsp:nvSpPr>
        <dsp:cNvPr id="0" name=""/>
        <dsp:cNvSpPr/>
      </dsp:nvSpPr>
      <dsp:spPr>
        <a:xfrm>
          <a:off x="4152" y="1363996"/>
          <a:ext cx="2123903" cy="441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Institutional Mission Factor</a:t>
          </a:r>
          <a:endParaRPr lang="en-US" sz="1400" kern="1200" dirty="0"/>
        </a:p>
      </dsp:txBody>
      <dsp:txXfrm>
        <a:off x="4152" y="1363996"/>
        <a:ext cx="2123903" cy="441787"/>
      </dsp:txXfrm>
    </dsp:sp>
    <dsp:sp modelId="{F5023788-C702-4FBC-886E-7035177CE737}">
      <dsp:nvSpPr>
        <dsp:cNvPr id="0" name=""/>
        <dsp:cNvSpPr/>
      </dsp:nvSpPr>
      <dsp:spPr>
        <a:xfrm>
          <a:off x="2128056" y="1074073"/>
          <a:ext cx="424780" cy="1021633"/>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84855DC1-0773-4C5B-962D-B554E66A8D7F}">
      <dsp:nvSpPr>
        <dsp:cNvPr id="0" name=""/>
        <dsp:cNvSpPr/>
      </dsp:nvSpPr>
      <dsp:spPr>
        <a:xfrm>
          <a:off x="2722749" y="1074073"/>
          <a:ext cx="5777018" cy="1021633"/>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Degrees divided by Full Time Student Equivalents (FTSEs) and multiplied by 100. This aggregate measure adjusts for part-time and transfer students, providing a common framework for comparing degree productivity among institutions with different missions and student bodies.</a:t>
          </a:r>
          <a:endParaRPr lang="en-US" sz="1400" kern="1200" dirty="0"/>
        </a:p>
      </dsp:txBody>
      <dsp:txXfrm>
        <a:off x="2722749" y="1074073"/>
        <a:ext cx="5777018" cy="1021633"/>
      </dsp:txXfrm>
    </dsp:sp>
    <dsp:sp modelId="{8B928C0C-6004-4626-82DF-EA2FA81A8224}">
      <dsp:nvSpPr>
        <dsp:cNvPr id="0" name=""/>
        <dsp:cNvSpPr/>
      </dsp:nvSpPr>
      <dsp:spPr>
        <a:xfrm>
          <a:off x="4152" y="2166815"/>
          <a:ext cx="2123903" cy="441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Cost-to-Degree Factor</a:t>
          </a:r>
          <a:endParaRPr lang="en-US" sz="1400" kern="1200" dirty="0"/>
        </a:p>
      </dsp:txBody>
      <dsp:txXfrm>
        <a:off x="4152" y="2166815"/>
        <a:ext cx="2123903" cy="441787"/>
      </dsp:txXfrm>
    </dsp:sp>
    <dsp:sp modelId="{6CE46085-7EE9-4A09-BF59-5C4A41EEF0A7}">
      <dsp:nvSpPr>
        <dsp:cNvPr id="0" name=""/>
        <dsp:cNvSpPr/>
      </dsp:nvSpPr>
      <dsp:spPr>
        <a:xfrm>
          <a:off x="2128056" y="2146106"/>
          <a:ext cx="424780" cy="483205"/>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5AC57D1C-1FF0-4692-A954-F2ED2E4809D1}">
      <dsp:nvSpPr>
        <dsp:cNvPr id="0" name=""/>
        <dsp:cNvSpPr/>
      </dsp:nvSpPr>
      <dsp:spPr>
        <a:xfrm>
          <a:off x="2722749" y="2146106"/>
          <a:ext cx="5777018" cy="483205"/>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Degrees weighted using cost-based weights, to compensate for the varying costs associated with differing degree types.</a:t>
          </a:r>
          <a:endParaRPr lang="en-US" sz="1400" kern="1200" dirty="0"/>
        </a:p>
      </dsp:txBody>
      <dsp:txXfrm>
        <a:off x="2722749" y="2146106"/>
        <a:ext cx="5777018" cy="483205"/>
      </dsp:txXfrm>
    </dsp:sp>
    <dsp:sp modelId="{0D51A533-1090-4CA3-80F7-537A9BD28A40}">
      <dsp:nvSpPr>
        <dsp:cNvPr id="0" name=""/>
        <dsp:cNvSpPr/>
      </dsp:nvSpPr>
      <dsp:spPr>
        <a:xfrm>
          <a:off x="4152" y="2870286"/>
          <a:ext cx="2123903" cy="27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Critical Fields Factor</a:t>
          </a:r>
          <a:endParaRPr lang="en-US" sz="1400" kern="1200" dirty="0"/>
        </a:p>
      </dsp:txBody>
      <dsp:txXfrm>
        <a:off x="4152" y="2870286"/>
        <a:ext cx="2123903" cy="277200"/>
      </dsp:txXfrm>
    </dsp:sp>
    <dsp:sp modelId="{A3D705FD-AF74-4D5D-8678-F14126B47167}">
      <dsp:nvSpPr>
        <dsp:cNvPr id="0" name=""/>
        <dsp:cNvSpPr/>
      </dsp:nvSpPr>
      <dsp:spPr>
        <a:xfrm>
          <a:off x="2128056" y="2679711"/>
          <a:ext cx="424780" cy="658349"/>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B3003894-6087-4EFC-BCC2-16A8C7AAE89A}">
      <dsp:nvSpPr>
        <dsp:cNvPr id="0" name=""/>
        <dsp:cNvSpPr/>
      </dsp:nvSpPr>
      <dsp:spPr>
        <a:xfrm>
          <a:off x="2722749" y="2679711"/>
          <a:ext cx="5777018" cy="658349"/>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Degrees awarded in fields identified as critical workforce needs such as Computer Science, Engineering, Math, Physics, Nursing, Allied Health and Teaching Certificates for Math and Science.</a:t>
          </a:r>
          <a:endParaRPr lang="en-US" sz="1400" kern="1200" dirty="0"/>
        </a:p>
      </dsp:txBody>
      <dsp:txXfrm>
        <a:off x="2722749" y="2679711"/>
        <a:ext cx="5777018" cy="658349"/>
      </dsp:txXfrm>
    </dsp:sp>
    <dsp:sp modelId="{EB4C6B33-3F39-47F6-91A1-A1551083A92B}">
      <dsp:nvSpPr>
        <dsp:cNvPr id="0" name=""/>
        <dsp:cNvSpPr/>
      </dsp:nvSpPr>
      <dsp:spPr>
        <a:xfrm>
          <a:off x="4152" y="3674324"/>
          <a:ext cx="2123903" cy="27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At-Risk Factor</a:t>
          </a:r>
          <a:endParaRPr lang="en-US" sz="1400" kern="1200" dirty="0"/>
        </a:p>
      </dsp:txBody>
      <dsp:txXfrm>
        <a:off x="4152" y="3674324"/>
        <a:ext cx="2123903" cy="277200"/>
      </dsp:txXfrm>
    </dsp:sp>
    <dsp:sp modelId="{EF3EED63-930A-4CFB-88CA-D6B0B3329938}">
      <dsp:nvSpPr>
        <dsp:cNvPr id="0" name=""/>
        <dsp:cNvSpPr/>
      </dsp:nvSpPr>
      <dsp:spPr>
        <a:xfrm>
          <a:off x="2128056" y="3388461"/>
          <a:ext cx="424780" cy="848925"/>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4642BA8B-196F-4234-A89F-84078D0ECB13}">
      <dsp:nvSpPr>
        <dsp:cNvPr id="0" name=""/>
        <dsp:cNvSpPr/>
      </dsp:nvSpPr>
      <dsp:spPr>
        <a:xfrm>
          <a:off x="2722749" y="3388461"/>
          <a:ext cx="5777018" cy="848925"/>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Degrees awarded to students who meet federal criteria for being at high risk for non-completion. Indicators are being a federal Pell Grant recipient, </a:t>
          </a:r>
          <a:r>
            <a:rPr lang="en-US" sz="1400" kern="1200" smtClean="0"/>
            <a:t>below national average </a:t>
          </a:r>
          <a:r>
            <a:rPr lang="en-US" sz="1400" kern="1200" dirty="0" smtClean="0"/>
            <a:t>SAT/ACT score, part-time student, GED recipient, or entering higher education at age 20 or older.</a:t>
          </a:r>
          <a:endParaRPr lang="en-US" sz="1400" kern="1200" dirty="0"/>
        </a:p>
      </dsp:txBody>
      <dsp:txXfrm>
        <a:off x="2722749" y="3388461"/>
        <a:ext cx="5777018" cy="848925"/>
      </dsp:txXfrm>
    </dsp:sp>
    <dsp:sp modelId="{3D2996ED-C453-4D84-A625-739DA4688998}">
      <dsp:nvSpPr>
        <dsp:cNvPr id="0" name=""/>
        <dsp:cNvSpPr/>
      </dsp:nvSpPr>
      <dsp:spPr>
        <a:xfrm>
          <a:off x="4152" y="4478361"/>
          <a:ext cx="2123903" cy="27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lvl="0" algn="r" defTabSz="622300" rtl="0">
            <a:lnSpc>
              <a:spcPct val="90000"/>
            </a:lnSpc>
            <a:spcBef>
              <a:spcPct val="0"/>
            </a:spcBef>
            <a:spcAft>
              <a:spcPct val="35000"/>
            </a:spcAft>
          </a:pPr>
          <a:r>
            <a:rPr lang="en-US" sz="1400" b="1" kern="1200" dirty="0" smtClean="0"/>
            <a:t>Persistence Factor</a:t>
          </a:r>
          <a:endParaRPr lang="en-US" sz="1400" kern="1200" dirty="0"/>
        </a:p>
      </dsp:txBody>
      <dsp:txXfrm>
        <a:off x="4152" y="4478361"/>
        <a:ext cx="2123903" cy="277200"/>
      </dsp:txXfrm>
    </dsp:sp>
    <dsp:sp modelId="{87B7184B-C279-4C38-8026-20B9B48289B5}">
      <dsp:nvSpPr>
        <dsp:cNvPr id="0" name=""/>
        <dsp:cNvSpPr/>
      </dsp:nvSpPr>
      <dsp:spPr>
        <a:xfrm>
          <a:off x="2128056" y="4287786"/>
          <a:ext cx="424780" cy="658349"/>
        </a:xfrm>
        <a:prstGeom prst="leftBrace">
          <a:avLst>
            <a:gd name="adj1" fmla="val 35000"/>
            <a:gd name="adj2" fmla="val 50000"/>
          </a:avLst>
        </a:prstGeom>
        <a:noFill/>
        <a:ln w="11429" cap="flat" cmpd="sng" algn="ctr">
          <a:solidFill>
            <a:schemeClr val="accent3">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E5084B65-8270-407E-9947-374840AFA75D}">
      <dsp:nvSpPr>
        <dsp:cNvPr id="0" name=""/>
        <dsp:cNvSpPr/>
      </dsp:nvSpPr>
      <dsp:spPr>
        <a:xfrm>
          <a:off x="2722749" y="4287786"/>
          <a:ext cx="5777018" cy="658349"/>
        </a:xfrm>
        <a:prstGeom prst="rect">
          <a:avLst/>
        </a:prstGeom>
        <a:solidFill>
          <a:schemeClr val="accent3">
            <a:hueOff val="0"/>
            <a:satOff val="0"/>
            <a:lumOff val="0"/>
            <a:alphaOff val="0"/>
          </a:schemeClr>
        </a:solidFill>
        <a:ln>
          <a:noFill/>
        </a:ln>
        <a:effectLst>
          <a:outerShdw blurRad="50800" dist="254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114300" lvl="1" indent="-114300" algn="l" defTabSz="622300" rtl="0">
            <a:lnSpc>
              <a:spcPct val="90000"/>
            </a:lnSpc>
            <a:spcBef>
              <a:spcPct val="0"/>
            </a:spcBef>
            <a:spcAft>
              <a:spcPct val="15000"/>
            </a:spcAft>
            <a:buChar char="••"/>
          </a:pPr>
          <a:r>
            <a:rPr lang="en-US" sz="1400" kern="1200" dirty="0" smtClean="0"/>
            <a:t>Points awarded for students who complete their 30th, 60th, or 90th hour at the institution, to incentivize the use of effective persistence policies.</a:t>
          </a:r>
          <a:endParaRPr lang="en-US" sz="1400" kern="1200" dirty="0"/>
        </a:p>
      </dsp:txBody>
      <dsp:txXfrm>
        <a:off x="2722749" y="4287786"/>
        <a:ext cx="5777018" cy="658349"/>
      </dsp:txXfrm>
    </dsp:sp>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337E7BD-6776-4CDD-9878-C3483BAB3B88}" type="datetimeFigureOut">
              <a:rPr lang="en-US" smtClean="0"/>
              <a:t>1/31/2013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E12AA8-39D9-44CD-A86C-C1276AE869A8}" type="slidenum">
              <a:rPr lang="en-US" smtClean="0"/>
              <a:t>‹#›</a:t>
            </a:fld>
            <a:endParaRPr lang="en-US"/>
          </a:p>
        </p:txBody>
      </p:sp>
    </p:spTree>
    <p:extLst>
      <p:ext uri="{BB962C8B-B14F-4D97-AF65-F5344CB8AC3E}">
        <p14:creationId xmlns:p14="http://schemas.microsoft.com/office/powerpoint/2010/main" val="385866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this</a:t>
            </a:r>
            <a:r>
              <a:rPr lang="en-US" baseline="0" dirty="0" smtClean="0"/>
              <a:t> one you might put that it includes SSN changes received up to December 31 (check with Diane) of the final year.</a:t>
            </a:r>
            <a:endParaRPr lang="en-US" dirty="0"/>
          </a:p>
        </p:txBody>
      </p:sp>
      <p:sp>
        <p:nvSpPr>
          <p:cNvPr id="4" name="Slide Number Placeholder 3"/>
          <p:cNvSpPr>
            <a:spLocks noGrp="1"/>
          </p:cNvSpPr>
          <p:nvPr>
            <p:ph type="sldNum" sz="quarter" idx="10"/>
          </p:nvPr>
        </p:nvSpPr>
        <p:spPr/>
        <p:txBody>
          <a:bodyPr/>
          <a:lstStyle/>
          <a:p>
            <a:fld id="{14E12AA8-39D9-44CD-A86C-C1276AE869A8}" type="slidenum">
              <a:rPr lang="en-US" smtClean="0"/>
              <a:t>7</a:t>
            </a:fld>
            <a:endParaRPr lang="en-US"/>
          </a:p>
        </p:txBody>
      </p:sp>
    </p:spTree>
    <p:extLst>
      <p:ext uri="{BB962C8B-B14F-4D97-AF65-F5344CB8AC3E}">
        <p14:creationId xmlns:p14="http://schemas.microsoft.com/office/powerpoint/2010/main" val="2579312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stuff in red might need to be smaller.</a:t>
            </a:r>
            <a:endParaRPr lang="en-US" dirty="0"/>
          </a:p>
        </p:txBody>
      </p:sp>
      <p:sp>
        <p:nvSpPr>
          <p:cNvPr id="4" name="Slide Number Placeholder 3"/>
          <p:cNvSpPr>
            <a:spLocks noGrp="1"/>
          </p:cNvSpPr>
          <p:nvPr>
            <p:ph type="sldNum" sz="quarter" idx="10"/>
          </p:nvPr>
        </p:nvSpPr>
        <p:spPr/>
        <p:txBody>
          <a:bodyPr/>
          <a:lstStyle/>
          <a:p>
            <a:fld id="{14E12AA8-39D9-44CD-A86C-C1276AE869A8}" type="slidenum">
              <a:rPr lang="en-US" smtClean="0"/>
              <a:t>8</a:t>
            </a:fld>
            <a:endParaRPr lang="en-US"/>
          </a:p>
        </p:txBody>
      </p:sp>
    </p:spTree>
    <p:extLst>
      <p:ext uri="{BB962C8B-B14F-4D97-AF65-F5344CB8AC3E}">
        <p14:creationId xmlns:p14="http://schemas.microsoft.com/office/powerpoint/2010/main" val="138068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F5DD609-9D36-429C-94AF-408FD5B4CB3A}" type="datetime1">
              <a:rPr lang="en-US" smtClean="0"/>
              <a:t>1/31/2013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4EB8BB31-43A1-4BDB-A92B-E53281052534}"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D202A0-D5FA-462C-95D5-C75FBF33402C}" type="datetime1">
              <a:rPr lang="en-US" smtClean="0"/>
              <a:t>1/31/2013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B8BB31-43A1-4BDB-A92B-E5328105253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3"/>
            <a:ext cx="457200" cy="441325"/>
          </a:xfrm>
        </p:spPr>
        <p:txBody>
          <a:bodyPr/>
          <a:lstStyle/>
          <a:p>
            <a:fld id="{4EB8BB31-43A1-4BDB-A92B-E53281052534}"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497B43-0576-4C31-A537-D0A90A796AB7}" type="datetime1">
              <a:rPr lang="en-US" smtClean="0"/>
              <a:t>1/31/2013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3"/>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815133C-2343-4FCD-BE19-2C72C8DD8A10}" type="datetime1">
              <a:rPr lang="en-US" smtClean="0"/>
              <a:t>1/31/2013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4"/>
            <a:ext cx="457200" cy="441325"/>
          </a:xfrm>
        </p:spPr>
        <p:txBody>
          <a:bodyPr/>
          <a:lstStyle/>
          <a:p>
            <a:fld id="{4EB8BB31-43A1-4BDB-A92B-E53281052534}"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7" y="2743202"/>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918BB032-80F6-4420-BA1C-85BD0D37206D}" type="datetime1">
              <a:rPr lang="en-US" smtClean="0"/>
              <a:t>1/31/2013</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2"/>
            <a:ext cx="457200" cy="441325"/>
          </a:xfrm>
        </p:spPr>
        <p:txBody>
          <a:bodyPr/>
          <a:lstStyle>
            <a:lvl1pPr>
              <a:defRPr>
                <a:solidFill>
                  <a:schemeClr val="accent3">
                    <a:shade val="75000"/>
                  </a:schemeClr>
                </a:solidFill>
              </a:defRPr>
            </a:lvl1pPr>
          </a:lstStyle>
          <a:p>
            <a:fld id="{4EB8BB31-43A1-4BDB-A92B-E53281052534}"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496C749-CC45-42C8-9DF5-08EFAD1596D6}" type="datetime1">
              <a:rPr lang="en-US" smtClean="0"/>
              <a:t>1/31/2013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B8BB31-43A1-4BDB-A92B-E53281052534}" type="slidenum">
              <a:rPr lang="en-US" smtClean="0"/>
              <a:t>‹#›</a:t>
            </a:fld>
            <a:endParaRPr lang="en-US" dirty="0"/>
          </a:p>
        </p:txBody>
      </p:sp>
      <p:sp>
        <p:nvSpPr>
          <p:cNvPr id="8" name="Straight Connector 7"/>
          <p:cNvSpPr>
            <a:spLocks noChangeShapeType="1"/>
          </p:cNvSpPr>
          <p:nvPr/>
        </p:nvSpPr>
        <p:spPr bwMode="auto">
          <a:xfrm flipV="1">
            <a:off x="4563082"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4"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2"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2C23AB9-21A8-4F4C-8BF0-7D53590DE37E}" type="datetime1">
              <a:rPr lang="en-US" smtClean="0"/>
              <a:t>1/31/2013</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5"/>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8"/>
            <a:ext cx="457200" cy="441325"/>
          </a:xfrm>
        </p:spPr>
        <p:txBody>
          <a:bodyPr/>
          <a:lstStyle>
            <a:lvl1pPr algn="ctr">
              <a:defRPr/>
            </a:lvl1pPr>
          </a:lstStyle>
          <a:p>
            <a:fld id="{4EB8BB31-43A1-4BDB-A92B-E53281052534}"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08FCD2-F00F-41BA-A78D-1ED8A6739A08}" type="datetime1">
              <a:rPr lang="en-US" smtClean="0"/>
              <a:t>1/31/2013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2"/>
            <a:ext cx="457200" cy="441325"/>
          </a:xfrm>
        </p:spPr>
        <p:txBody>
          <a:bodyPr/>
          <a:lstStyle/>
          <a:p>
            <a:fld id="{4EB8BB31-43A1-4BDB-A92B-E5328105253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7894825-30BD-4C94-96B4-BC54B08D4038}" type="datetime1">
              <a:rPr lang="en-US" smtClean="0"/>
              <a:t>1/31/2013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EB8BB31-43A1-4BDB-A92B-E5328105253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2"/>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40"/>
            <a:ext cx="457200" cy="441325"/>
          </a:xfrm>
        </p:spPr>
        <p:txBody>
          <a:bodyPr/>
          <a:lstStyle>
            <a:lvl1pPr>
              <a:defRPr>
                <a:solidFill>
                  <a:schemeClr val="accent3">
                    <a:shade val="75000"/>
                  </a:schemeClr>
                </a:solidFill>
              </a:defRPr>
            </a:lvl1pPr>
          </a:lstStyle>
          <a:p>
            <a:fld id="{4EB8BB31-43A1-4BDB-A92B-E53281052534}" type="slidenum">
              <a:rPr lang="en-US" smtClean="0"/>
              <a:t>‹#›</a:t>
            </a:fld>
            <a:endParaRPr lang="en-US" dirty="0"/>
          </a:p>
        </p:txBody>
      </p:sp>
      <p:sp>
        <p:nvSpPr>
          <p:cNvPr id="21" name="Rectangle 20"/>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5D1B2F98-A01B-4314-85EE-FB45076C4FC3}" type="datetime1">
              <a:rPr lang="en-US" smtClean="0"/>
              <a:t>1/31/2013</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40"/>
            <a:ext cx="457200" cy="441325"/>
          </a:xfrm>
        </p:spPr>
        <p:txBody>
          <a:bodyPr/>
          <a:lstStyle/>
          <a:p>
            <a:fld id="{4EB8BB31-43A1-4BDB-A92B-E53281052534}"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0790D281-FC51-48E2-8A93-69261211FA00}" type="datetime1">
              <a:rPr lang="en-US" smtClean="0"/>
              <a:t>1/31/2013</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2"/>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1A84FD0-D6D1-475C-BC7F-0E7A4D0EF710}" type="datetime1">
              <a:rPr lang="en-US" smtClean="0"/>
              <a:t>1/31/2013</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6"/>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EB8BB31-43A1-4BDB-A92B-E53281052534}"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www.act.org/" TargetMode="External"/><Relationship Id="rId2" Type="http://schemas.openxmlformats.org/officeDocument/2006/relationships/hyperlink" Target="http://www.collegeboard.org/"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667000"/>
          </a:xfrm>
        </p:spPr>
        <p:txBody>
          <a:bodyPr>
            <a:normAutofit/>
          </a:bodyPr>
          <a:lstStyle/>
          <a:p>
            <a:r>
              <a:rPr lang="en-US" dirty="0"/>
              <a:t>Paul turcotte</a:t>
            </a:r>
          </a:p>
          <a:p>
            <a:r>
              <a:rPr lang="en-US" dirty="0"/>
              <a:t>Program Director</a:t>
            </a:r>
          </a:p>
          <a:p>
            <a:endParaRPr lang="en-US" dirty="0" smtClean="0"/>
          </a:p>
          <a:p>
            <a:r>
              <a:rPr lang="en-US" dirty="0" smtClean="0"/>
              <a:t>Texas Higher Education Coordinating Board</a:t>
            </a:r>
          </a:p>
          <a:p>
            <a:endParaRPr lang="en-US" dirty="0"/>
          </a:p>
          <a:p>
            <a:r>
              <a:rPr lang="en-US" dirty="0" smtClean="0"/>
              <a:t>To the TASSCUBO Budget committee</a:t>
            </a:r>
          </a:p>
          <a:p>
            <a:r>
              <a:rPr lang="en-US" dirty="0" smtClean="0"/>
              <a:t>February 2013</a:t>
            </a:r>
          </a:p>
        </p:txBody>
      </p:sp>
      <p:sp>
        <p:nvSpPr>
          <p:cNvPr id="2" name="Title 1"/>
          <p:cNvSpPr>
            <a:spLocks noGrp="1"/>
          </p:cNvSpPr>
          <p:nvPr>
            <p:ph type="ctrTitle"/>
          </p:nvPr>
        </p:nvSpPr>
        <p:spPr/>
        <p:txBody>
          <a:bodyPr/>
          <a:lstStyle/>
          <a:p>
            <a:r>
              <a:rPr lang="en-US" dirty="0" smtClean="0"/>
              <a:t>Outcomes-Based Funding</a:t>
            </a:r>
            <a:endParaRPr lang="en-US" dirty="0"/>
          </a:p>
        </p:txBody>
      </p:sp>
    </p:spTree>
    <p:extLst>
      <p:ext uri="{BB962C8B-B14F-4D97-AF65-F5344CB8AC3E}">
        <p14:creationId xmlns:p14="http://schemas.microsoft.com/office/powerpoint/2010/main" val="2360577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Fields</a:t>
            </a:r>
            <a:endParaRPr lang="en-US" dirty="0"/>
          </a:p>
        </p:txBody>
      </p:sp>
      <p:sp>
        <p:nvSpPr>
          <p:cNvPr id="3" name="Text Placeholder 2"/>
          <p:cNvSpPr>
            <a:spLocks noGrp="1"/>
          </p:cNvSpPr>
          <p:nvPr>
            <p:ph type="body" idx="2"/>
          </p:nvPr>
        </p:nvSpPr>
        <p:spPr/>
        <p:txBody>
          <a:bodyPr>
            <a:normAutofit/>
          </a:bodyPr>
          <a:lstStyle/>
          <a:p>
            <a:r>
              <a:rPr lang="en-US" sz="1800" dirty="0"/>
              <a:t>Degrees awarded in fields identified as critical workforce needs such as Computer Science, Engineering, Math, Physics, Nursing, Allied Health and Teaching Certificates for Math and </a:t>
            </a:r>
            <a:r>
              <a:rPr lang="en-US" sz="1800" dirty="0" smtClean="0"/>
              <a:t>Science.</a:t>
            </a:r>
            <a:endParaRPr lang="en-US" sz="1800" dirty="0"/>
          </a:p>
        </p:txBody>
      </p:sp>
      <p:sp>
        <p:nvSpPr>
          <p:cNvPr id="4" name="Content Placeholder 3"/>
          <p:cNvSpPr>
            <a:spLocks noGrp="1"/>
          </p:cNvSpPr>
          <p:nvPr>
            <p:ph sz="quarter" idx="1"/>
          </p:nvPr>
        </p:nvSpPr>
        <p:spPr/>
        <p:txBody>
          <a:bodyPr>
            <a:normAutofit/>
          </a:bodyPr>
          <a:lstStyle/>
          <a:p>
            <a:r>
              <a:rPr lang="en-US" sz="1400" dirty="0" smtClean="0"/>
              <a:t>Subset of degrees in the first factor</a:t>
            </a:r>
          </a:p>
          <a:p>
            <a:r>
              <a:rPr lang="en-US" sz="1400" dirty="0" smtClean="0"/>
              <a:t>Weighted Points - Degrees with the following CIP codes times 2</a:t>
            </a:r>
          </a:p>
        </p:txBody>
      </p:sp>
      <p:graphicFrame>
        <p:nvGraphicFramePr>
          <p:cNvPr id="5" name="Table 4"/>
          <p:cNvGraphicFramePr>
            <a:graphicFrameLocks noGrp="1"/>
          </p:cNvGraphicFramePr>
          <p:nvPr>
            <p:extLst>
              <p:ext uri="{D42A27DB-BD31-4B8C-83A1-F6EECF244321}">
                <p14:modId xmlns:p14="http://schemas.microsoft.com/office/powerpoint/2010/main" val="4246466336"/>
              </p:ext>
            </p:extLst>
          </p:nvPr>
        </p:nvGraphicFramePr>
        <p:xfrm>
          <a:off x="3200400" y="1295401"/>
          <a:ext cx="5638800" cy="5065104"/>
        </p:xfrm>
        <a:graphic>
          <a:graphicData uri="http://schemas.openxmlformats.org/drawingml/2006/table">
            <a:tbl>
              <a:tblPr firstRow="1" bandRow="1">
                <a:tableStyleId>{F5AB1C69-6EDB-4FF4-983F-18BD219EF322}</a:tableStyleId>
              </a:tblPr>
              <a:tblGrid>
                <a:gridCol w="1447800"/>
                <a:gridCol w="4191000"/>
              </a:tblGrid>
              <a:tr h="347248">
                <a:tc>
                  <a:txBody>
                    <a:bodyPr/>
                    <a:lstStyle/>
                    <a:p>
                      <a:pPr algn="ctr"/>
                      <a:r>
                        <a:rPr lang="en-US" sz="1400" dirty="0" smtClean="0"/>
                        <a:t>Critical Field</a:t>
                      </a:r>
                      <a:endParaRPr lang="en-US" sz="1400" dirty="0"/>
                    </a:p>
                  </a:txBody>
                  <a:tcPr anchor="b"/>
                </a:tc>
                <a:tc>
                  <a:txBody>
                    <a:bodyPr/>
                    <a:lstStyle/>
                    <a:p>
                      <a:pPr algn="ctr"/>
                      <a:r>
                        <a:rPr lang="en-US" sz="1400" dirty="0" smtClean="0"/>
                        <a:t>Degree CIP Code</a:t>
                      </a:r>
                      <a:endParaRPr lang="en-US" sz="1400" dirty="0"/>
                    </a:p>
                  </a:txBody>
                  <a:tcPr anchor="b"/>
                </a:tc>
              </a:tr>
              <a:tr h="347248">
                <a:tc>
                  <a:txBody>
                    <a:bodyPr/>
                    <a:lstStyle/>
                    <a:p>
                      <a:pPr algn="l"/>
                      <a:r>
                        <a:rPr kumimoji="0" lang="en-US" sz="1200" kern="1200" dirty="0" smtClean="0"/>
                        <a:t>Computer</a:t>
                      </a:r>
                      <a:r>
                        <a:rPr kumimoji="0" lang="en-US" sz="1200" kern="1200" baseline="0" dirty="0" smtClean="0"/>
                        <a:t> Science</a:t>
                      </a:r>
                      <a:endParaRPr lang="en-US" sz="1200" dirty="0"/>
                    </a:p>
                  </a:txBody>
                  <a:tcPr/>
                </a:tc>
                <a:tc>
                  <a:txBody>
                    <a:bodyPr/>
                    <a:lstStyle/>
                    <a:p>
                      <a:pPr algn="l"/>
                      <a:r>
                        <a:rPr kumimoji="0" lang="en-US" sz="1000" kern="1200" dirty="0" smtClean="0"/>
                        <a:t>11.xx- Computer and Information Sciences and Support Services </a:t>
                      </a:r>
                      <a:endParaRPr kumimoji="0" lang="en-US" sz="1000" b="0" kern="1200" dirty="0" smtClean="0">
                        <a:solidFill>
                          <a:schemeClr val="dk1"/>
                        </a:solidFill>
                        <a:latin typeface="+mn-lt"/>
                        <a:ea typeface="+mn-ea"/>
                        <a:cs typeface="+mn-cs"/>
                      </a:endParaRPr>
                    </a:p>
                  </a:txBody>
                  <a:tcPr/>
                </a:tc>
              </a:tr>
              <a:tr h="385199">
                <a:tc>
                  <a:txBody>
                    <a:bodyPr/>
                    <a:lstStyle/>
                    <a:p>
                      <a:pPr algn="l"/>
                      <a:r>
                        <a:rPr lang="en-US" sz="1200" dirty="0" smtClean="0"/>
                        <a:t>Engineering</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000" kern="1200" dirty="0" smtClean="0"/>
                        <a:t>14.xx - Engineering</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000" kern="1200" dirty="0" smtClean="0"/>
                        <a:t>15 - Engineering Technologies and Engineering-Related Fields </a:t>
                      </a:r>
                      <a:endParaRPr kumimoji="0" lang="en-US" sz="1000" b="0" kern="1200" dirty="0" smtClean="0">
                        <a:solidFill>
                          <a:schemeClr val="dk1"/>
                        </a:solidFill>
                        <a:latin typeface="+mn-lt"/>
                        <a:ea typeface="+mn-ea"/>
                        <a:cs typeface="+mn-cs"/>
                      </a:endParaRPr>
                    </a:p>
                  </a:txBody>
                  <a:tcPr/>
                </a:tc>
              </a:tr>
              <a:tr h="347248">
                <a:tc>
                  <a:txBody>
                    <a:bodyPr/>
                    <a:lstStyle/>
                    <a:p>
                      <a:pPr algn="l"/>
                      <a:r>
                        <a:rPr lang="en-US" sz="1200" dirty="0" smtClean="0"/>
                        <a:t>Mathematics</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000" kern="1200" dirty="0" smtClean="0"/>
                        <a:t>27 .xx -</a:t>
                      </a:r>
                      <a:r>
                        <a:rPr kumimoji="0" lang="en-US" sz="1000" kern="1200" baseline="0" dirty="0" smtClean="0"/>
                        <a:t> Mathematics and Statistics </a:t>
                      </a:r>
                      <a:endParaRPr lang="en-US" sz="1000" dirty="0" smtClean="0"/>
                    </a:p>
                  </a:txBody>
                  <a:tcPr/>
                </a:tc>
              </a:tr>
              <a:tr h="385199">
                <a:tc>
                  <a:txBody>
                    <a:bodyPr/>
                    <a:lstStyle/>
                    <a:p>
                      <a:pPr algn="l"/>
                      <a:r>
                        <a:rPr kumimoji="0" lang="en-US" sz="1200" u="none" strike="noStrike" kern="1200" baseline="0" dirty="0" smtClean="0"/>
                        <a:t>Physical Sciences</a:t>
                      </a:r>
                      <a:endParaRPr lang="en-US" sz="1200" dirty="0"/>
                    </a:p>
                  </a:txBody>
                  <a:tcPr/>
                </a:tc>
                <a:tc>
                  <a:txBody>
                    <a:bodyPr/>
                    <a:lstStyle/>
                    <a:p>
                      <a:pPr algn="l"/>
                      <a:r>
                        <a:rPr kumimoji="0" lang="en-US" sz="1000" kern="1200" dirty="0" smtClean="0"/>
                        <a:t>40.xx - Physical Sciences </a:t>
                      </a:r>
                    </a:p>
                    <a:p>
                      <a:pPr algn="l"/>
                      <a:r>
                        <a:rPr kumimoji="0" lang="en-US" sz="1000" kern="1200" dirty="0" smtClean="0"/>
                        <a:t>30.01 - Biological and Physical Sciences </a:t>
                      </a:r>
                      <a:endParaRPr kumimoji="0" lang="en-US" sz="1000" b="0" kern="1200" dirty="0" smtClean="0">
                        <a:solidFill>
                          <a:schemeClr val="dk1"/>
                        </a:solidFill>
                        <a:latin typeface="+mn-lt"/>
                        <a:ea typeface="+mn-ea"/>
                        <a:cs typeface="+mn-cs"/>
                      </a:endParaRPr>
                    </a:p>
                  </a:txBody>
                  <a:tcPr/>
                </a:tc>
              </a:tr>
              <a:tr h="533353">
                <a:tc>
                  <a:txBody>
                    <a:bodyPr/>
                    <a:lstStyle/>
                    <a:p>
                      <a:pPr algn="l"/>
                      <a:r>
                        <a:rPr kumimoji="0" lang="en-US" sz="1200" u="none" strike="noStrike" kern="1200" baseline="0" dirty="0" smtClean="0"/>
                        <a:t>Nursing</a:t>
                      </a:r>
                      <a:endParaRPr lang="en-US" sz="1200" dirty="0"/>
                    </a:p>
                  </a:txBody>
                  <a:tcPr/>
                </a:tc>
                <a:tc>
                  <a:txBody>
                    <a:bodyPr/>
                    <a:lstStyle/>
                    <a:p>
                      <a:pPr algn="l"/>
                      <a:r>
                        <a:rPr kumimoji="0" lang="en-US" sz="1000" kern="1200" dirty="0" smtClean="0"/>
                        <a:t>51.38 - Registered Nursing, Nursing Administration, Nursing Research and Clinical Nursing </a:t>
                      </a:r>
                    </a:p>
                    <a:p>
                      <a:pPr algn="l"/>
                      <a:r>
                        <a:rPr kumimoji="0" lang="en-US" sz="1000" kern="1200" dirty="0" smtClean="0"/>
                        <a:t>51.39 - Practical Nursing, Vocational Nursing and Nursing Assistants </a:t>
                      </a:r>
                      <a:endParaRPr kumimoji="0" lang="en-US" sz="1000" b="0" kern="1200" dirty="0" smtClean="0">
                        <a:solidFill>
                          <a:schemeClr val="dk1"/>
                        </a:solidFill>
                        <a:latin typeface="+mn-lt"/>
                        <a:ea typeface="+mn-ea"/>
                        <a:cs typeface="+mn-cs"/>
                      </a:endParaRPr>
                    </a:p>
                  </a:txBody>
                  <a:tcPr/>
                </a:tc>
              </a:tr>
              <a:tr h="2607503">
                <a:tc>
                  <a:txBody>
                    <a:bodyPr/>
                    <a:lstStyle/>
                    <a:p>
                      <a:pPr algn="l"/>
                      <a:r>
                        <a:rPr lang="en-US" sz="1200" dirty="0" smtClean="0"/>
                        <a:t>Allied Health</a:t>
                      </a:r>
                      <a:endParaRPr lang="en-US" sz="1200" b="0" dirty="0"/>
                    </a:p>
                  </a:txBody>
                  <a:tcPr/>
                </a:tc>
                <a:tc>
                  <a:txBody>
                    <a:bodyPr/>
                    <a:lstStyle/>
                    <a:p>
                      <a:pPr algn="l"/>
                      <a:r>
                        <a:rPr kumimoji="0" lang="en-US" sz="1000" kern="1200" dirty="0" smtClean="0"/>
                        <a:t>51.02 - Communication Disorders Sciences and Services </a:t>
                      </a:r>
                    </a:p>
                    <a:p>
                      <a:pPr algn="l"/>
                      <a:r>
                        <a:rPr kumimoji="0" lang="en-US" sz="1000" kern="1200" dirty="0" smtClean="0"/>
                        <a:t>51.06 - Dental Support Services and Allied Professions </a:t>
                      </a:r>
                    </a:p>
                    <a:p>
                      <a:pPr algn="l"/>
                      <a:r>
                        <a:rPr kumimoji="0" lang="en-US" sz="1000" kern="1200" dirty="0" smtClean="0"/>
                        <a:t>51.07 - Health and Medical Administrative Services </a:t>
                      </a:r>
                    </a:p>
                    <a:p>
                      <a:pPr algn="l"/>
                      <a:r>
                        <a:rPr kumimoji="0" lang="en-US" sz="1000" kern="1200" dirty="0" smtClean="0"/>
                        <a:t>51.08 - Allied Health and Medical Assisting Services </a:t>
                      </a:r>
                    </a:p>
                    <a:p>
                      <a:pPr algn="l"/>
                      <a:r>
                        <a:rPr kumimoji="0" lang="en-US" sz="1000" kern="1200" dirty="0" smtClean="0"/>
                        <a:t>51.09 - Allied Health Diagnostic, Intervention, and Treatment Professions </a:t>
                      </a:r>
                    </a:p>
                    <a:p>
                      <a:pPr algn="l"/>
                      <a:r>
                        <a:rPr kumimoji="0" lang="en-US" sz="1000" kern="1200" dirty="0" smtClean="0"/>
                        <a:t>51.10 - Clinical/Medical Laboratory Science/Research and Allied Professions </a:t>
                      </a:r>
                    </a:p>
                    <a:p>
                      <a:pPr algn="l"/>
                      <a:r>
                        <a:rPr kumimoji="0" lang="en-US" sz="1000" kern="1200" dirty="0" smtClean="0"/>
                        <a:t>51.18 - Ophthalmic and Optometric Support Services and Allied Professions </a:t>
                      </a:r>
                    </a:p>
                    <a:p>
                      <a:pPr algn="l"/>
                      <a:r>
                        <a:rPr kumimoji="0" lang="en-US" sz="1000" kern="1200" dirty="0" smtClean="0"/>
                        <a:t>51.23 - Rehabilitation and Therapeutic Professions </a:t>
                      </a:r>
                    </a:p>
                    <a:p>
                      <a:pPr algn="l"/>
                      <a:r>
                        <a:rPr kumimoji="0" lang="en-US" sz="1000" kern="1200" dirty="0" smtClean="0"/>
                        <a:t>51.26 - Health Aides/Attendants/Orderlies </a:t>
                      </a:r>
                    </a:p>
                    <a:p>
                      <a:pPr algn="l"/>
                      <a:r>
                        <a:rPr kumimoji="0" lang="en-US" sz="1000" kern="1200" dirty="0" smtClean="0"/>
                        <a:t>51.27 - Medical Illustration and Informatics </a:t>
                      </a:r>
                    </a:p>
                    <a:p>
                      <a:pPr algn="l"/>
                      <a:r>
                        <a:rPr kumimoji="0" lang="en-US" sz="1000" kern="1200" dirty="0" smtClean="0"/>
                        <a:t>51.31 - Dietetics and Clinical Nutrition Services </a:t>
                      </a:r>
                    </a:p>
                    <a:p>
                      <a:pPr algn="l"/>
                      <a:r>
                        <a:rPr kumimoji="0" lang="en-US" sz="1000" kern="1200" dirty="0" smtClean="0"/>
                        <a:t>51.32 - Bioethics/Medical Ethics </a:t>
                      </a:r>
                    </a:p>
                    <a:p>
                      <a:pPr algn="l"/>
                      <a:r>
                        <a:rPr kumimoji="0" lang="en-US" sz="1000" kern="1200" dirty="0" smtClean="0"/>
                        <a:t>51.33 - Alternative and Complementary Medicine and Medical Systems </a:t>
                      </a:r>
                    </a:p>
                    <a:p>
                      <a:pPr algn="l"/>
                      <a:r>
                        <a:rPr kumimoji="0" lang="en-US" sz="1000" kern="1200" dirty="0" smtClean="0"/>
                        <a:t>51.34 - Alternative and Complementary Medical Support Services </a:t>
                      </a:r>
                      <a:endParaRPr lang="en-US" sz="1000" dirty="0"/>
                    </a:p>
                  </a:txBody>
                  <a:tcPr/>
                </a:tc>
              </a:tr>
            </a:tbl>
          </a:graphicData>
        </a:graphic>
      </p:graphicFrame>
      <p:sp>
        <p:nvSpPr>
          <p:cNvPr id="6" name="Slide Number Placeholder 5"/>
          <p:cNvSpPr>
            <a:spLocks noGrp="1"/>
          </p:cNvSpPr>
          <p:nvPr>
            <p:ph type="sldNum" sz="quarter" idx="12"/>
          </p:nvPr>
        </p:nvSpPr>
        <p:spPr/>
        <p:txBody>
          <a:bodyPr/>
          <a:lstStyle/>
          <a:p>
            <a:fld id="{4EB8BB31-43A1-4BDB-A92B-E53281052534}" type="slidenum">
              <a:rPr lang="en-US" smtClean="0"/>
              <a:t>10</a:t>
            </a:fld>
            <a:endParaRPr lang="en-US" dirty="0"/>
          </a:p>
        </p:txBody>
      </p:sp>
    </p:spTree>
    <p:extLst>
      <p:ext uri="{BB962C8B-B14F-4D97-AF65-F5344CB8AC3E}">
        <p14:creationId xmlns:p14="http://schemas.microsoft.com/office/powerpoint/2010/main" val="2808023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Fields – Teaching Certificates</a:t>
            </a:r>
            <a:endParaRPr lang="en-US" dirty="0"/>
          </a:p>
        </p:txBody>
      </p:sp>
      <p:sp>
        <p:nvSpPr>
          <p:cNvPr id="3" name="Text Placeholder 2"/>
          <p:cNvSpPr>
            <a:spLocks noGrp="1"/>
          </p:cNvSpPr>
          <p:nvPr>
            <p:ph type="body" idx="2"/>
          </p:nvPr>
        </p:nvSpPr>
        <p:spPr/>
        <p:txBody>
          <a:bodyPr>
            <a:normAutofit/>
          </a:bodyPr>
          <a:lstStyle/>
          <a:p>
            <a:r>
              <a:rPr lang="en-US" sz="1800" dirty="0" smtClean="0"/>
              <a:t>Teaching </a:t>
            </a:r>
            <a:r>
              <a:rPr lang="en-US" sz="1800" dirty="0"/>
              <a:t>Certificates for Math and </a:t>
            </a:r>
            <a:r>
              <a:rPr lang="en-US" sz="1800" dirty="0" smtClean="0"/>
              <a:t>Science.</a:t>
            </a:r>
            <a:endParaRPr lang="en-US" sz="1800" dirty="0"/>
          </a:p>
        </p:txBody>
      </p:sp>
      <p:sp>
        <p:nvSpPr>
          <p:cNvPr id="4" name="Content Placeholder 3"/>
          <p:cNvSpPr>
            <a:spLocks noGrp="1"/>
          </p:cNvSpPr>
          <p:nvPr>
            <p:ph sz="quarter" idx="1"/>
          </p:nvPr>
        </p:nvSpPr>
        <p:spPr/>
        <p:txBody>
          <a:bodyPr>
            <a:normAutofit/>
          </a:bodyPr>
          <a:lstStyle/>
          <a:p>
            <a:r>
              <a:rPr lang="en-US" sz="1200" dirty="0" smtClean="0"/>
              <a:t>Mathematics and Science teacher certificates as reported by the State </a:t>
            </a:r>
            <a:r>
              <a:rPr lang="en-US" sz="1200" dirty="0"/>
              <a:t>Board of Educator Certification </a:t>
            </a:r>
            <a:r>
              <a:rPr lang="en-US" sz="1200" dirty="0" smtClean="0"/>
              <a:t>(SBEC)</a:t>
            </a:r>
          </a:p>
          <a:p>
            <a:pPr lvl="1"/>
            <a:r>
              <a:rPr lang="en-US" sz="1000" dirty="0" smtClean="0"/>
              <a:t>Go to www.tea.state. tx.us</a:t>
            </a:r>
          </a:p>
          <a:p>
            <a:pPr lvl="1"/>
            <a:r>
              <a:rPr lang="en-US" sz="1000" dirty="0" smtClean="0"/>
              <a:t>In the left hand frame, select “State Board for Educator Certification”</a:t>
            </a:r>
          </a:p>
          <a:p>
            <a:pPr lvl="1"/>
            <a:r>
              <a:rPr lang="en-US" sz="1000" dirty="0" smtClean="0"/>
              <a:t>From the expanded menu, select “Reports, Data, Research”</a:t>
            </a:r>
          </a:p>
          <a:p>
            <a:pPr lvl="1"/>
            <a:r>
              <a:rPr lang="en-US" sz="1000" dirty="0" smtClean="0"/>
              <a:t>In the left hand frame, select “Interactive Reports”</a:t>
            </a:r>
          </a:p>
          <a:p>
            <a:pPr lvl="1"/>
            <a:r>
              <a:rPr lang="en-US" sz="1000" dirty="0" smtClean="0"/>
              <a:t>Under the “SBEC Production Reports”, select “Educator/Teacher Production Counts”</a:t>
            </a:r>
          </a:p>
          <a:p>
            <a:pPr lvl="1"/>
            <a:r>
              <a:rPr lang="en-US" sz="1000" dirty="0" smtClean="0"/>
              <a:t>Enter the dates for the fiscal year (one year lag)</a:t>
            </a:r>
          </a:p>
          <a:p>
            <a:pPr lvl="1"/>
            <a:r>
              <a:rPr lang="en-US" sz="1000" dirty="0" smtClean="0"/>
              <a:t>Check the “Initial Educator Certificates by Educator Preparation Program Area”</a:t>
            </a:r>
          </a:p>
          <a:p>
            <a:pPr lvl="1"/>
            <a:r>
              <a:rPr lang="en-US" sz="1000" dirty="0" smtClean="0"/>
              <a:t>At the bottom on the page, select “Continue”</a:t>
            </a:r>
          </a:p>
          <a:p>
            <a:pPr lvl="1"/>
            <a:r>
              <a:rPr lang="en-US" sz="1000" dirty="0" smtClean="0"/>
              <a:t>On the data webpage, select “Click here to download the data in comma delimited form”</a:t>
            </a:r>
          </a:p>
          <a:p>
            <a:pPr lvl="1"/>
            <a:r>
              <a:rPr lang="en-US" sz="1000" dirty="0" smtClean="0"/>
              <a:t>Sort the data by Organization and count the certificates issued for the Mathematics and Science  certification areas.</a:t>
            </a:r>
          </a:p>
          <a:p>
            <a:r>
              <a:rPr lang="en-US" sz="1200" dirty="0" smtClean="0"/>
              <a:t>As of February 1</a:t>
            </a:r>
          </a:p>
          <a:p>
            <a:pPr lvl="1"/>
            <a:r>
              <a:rPr lang="en-US" sz="1000" dirty="0" smtClean="0"/>
              <a:t>For the fiscal year 2012 metrics, </a:t>
            </a:r>
          </a:p>
          <a:p>
            <a:pPr lvl="1"/>
            <a:r>
              <a:rPr lang="en-US" sz="1000" dirty="0" smtClean="0"/>
              <a:t>Certifications reported for 9/1/2010 to 8/31/2011 </a:t>
            </a:r>
          </a:p>
          <a:p>
            <a:pPr lvl="1"/>
            <a:r>
              <a:rPr lang="en-US" sz="1000" dirty="0" smtClean="0"/>
              <a:t>Certification counts are believe to only appear once teachers are fingerprinted. This causes a considerable delay. Through observation the staff believes lagging these data one fiscal year is the most equitable way to account for the significant majority of certifications for each institution.</a:t>
            </a:r>
          </a:p>
          <a:p>
            <a:r>
              <a:rPr lang="en-US" sz="1200" dirty="0" smtClean="0"/>
              <a:t>Mathematics and Science Only </a:t>
            </a:r>
          </a:p>
          <a:p>
            <a:r>
              <a:rPr lang="en-US" sz="1200" dirty="0" smtClean="0"/>
              <a:t>Organization </a:t>
            </a:r>
            <a:r>
              <a:rPr lang="en-US" sz="1200" dirty="0"/>
              <a:t>reported by </a:t>
            </a:r>
            <a:r>
              <a:rPr lang="en-US" sz="1200" dirty="0" smtClean="0"/>
              <a:t>SBEC</a:t>
            </a:r>
          </a:p>
          <a:p>
            <a:pPr lvl="1"/>
            <a:r>
              <a:rPr lang="en-US" sz="1000" dirty="0" smtClean="0"/>
              <a:t>Assumed to be the degree granting institution</a:t>
            </a:r>
          </a:p>
          <a:p>
            <a:r>
              <a:rPr lang="en-US" sz="1200" dirty="0" smtClean="0"/>
              <a:t>Points not a subset of first factor, but the certificates reported for the period</a:t>
            </a:r>
          </a:p>
          <a:p>
            <a:r>
              <a:rPr lang="en-US" sz="1200" dirty="0" smtClean="0"/>
              <a:t>Two points for each teaching certificate</a:t>
            </a:r>
          </a:p>
        </p:txBody>
      </p:sp>
      <p:sp>
        <p:nvSpPr>
          <p:cNvPr id="5" name="Slide Number Placeholder 4"/>
          <p:cNvSpPr>
            <a:spLocks noGrp="1"/>
          </p:cNvSpPr>
          <p:nvPr>
            <p:ph type="sldNum" sz="quarter" idx="12"/>
          </p:nvPr>
        </p:nvSpPr>
        <p:spPr/>
        <p:txBody>
          <a:bodyPr/>
          <a:lstStyle/>
          <a:p>
            <a:fld id="{4EB8BB31-43A1-4BDB-A92B-E53281052534}" type="slidenum">
              <a:rPr lang="en-US" smtClean="0"/>
              <a:t>11</a:t>
            </a:fld>
            <a:endParaRPr lang="en-US" dirty="0"/>
          </a:p>
        </p:txBody>
      </p:sp>
    </p:spTree>
    <p:extLst>
      <p:ext uri="{BB962C8B-B14F-4D97-AF65-F5344CB8AC3E}">
        <p14:creationId xmlns:p14="http://schemas.microsoft.com/office/powerpoint/2010/main" val="85283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At-Risk</a:t>
            </a:r>
            <a:endParaRPr lang="en-US" dirty="0"/>
          </a:p>
        </p:txBody>
      </p:sp>
      <p:sp>
        <p:nvSpPr>
          <p:cNvPr id="3" name="Text Placeholder 2"/>
          <p:cNvSpPr>
            <a:spLocks noGrp="1"/>
          </p:cNvSpPr>
          <p:nvPr>
            <p:ph type="body" idx="2"/>
          </p:nvPr>
        </p:nvSpPr>
        <p:spPr/>
        <p:txBody>
          <a:bodyPr>
            <a:normAutofit/>
          </a:bodyPr>
          <a:lstStyle/>
          <a:p>
            <a:r>
              <a:rPr lang="en-US" sz="1800" dirty="0"/>
              <a:t>Degrees awarded to students who meet federal criteria for being at high risk for non-completion. </a:t>
            </a:r>
            <a:endParaRPr lang="en-US" sz="1800" dirty="0" smtClean="0"/>
          </a:p>
          <a:p>
            <a:r>
              <a:rPr lang="en-US" sz="1800" dirty="0" smtClean="0"/>
              <a:t>Indicators </a:t>
            </a:r>
            <a:r>
              <a:rPr lang="en-US" sz="1800" dirty="0"/>
              <a:t>are being a federal Pell Grant recipient, </a:t>
            </a:r>
            <a:r>
              <a:rPr lang="en-US" sz="1800" dirty="0" smtClean="0"/>
              <a:t>below average SAT/ACT score, part-time </a:t>
            </a:r>
            <a:r>
              <a:rPr lang="en-US" sz="1800" dirty="0"/>
              <a:t>student, GED recipient, or entering higher education at age 20 or older.</a:t>
            </a:r>
          </a:p>
        </p:txBody>
      </p:sp>
      <p:sp>
        <p:nvSpPr>
          <p:cNvPr id="4" name="Content Placeholder 3"/>
          <p:cNvSpPr>
            <a:spLocks noGrp="1"/>
          </p:cNvSpPr>
          <p:nvPr>
            <p:ph sz="quarter" idx="1"/>
          </p:nvPr>
        </p:nvSpPr>
        <p:spPr/>
        <p:txBody>
          <a:bodyPr>
            <a:normAutofit/>
          </a:bodyPr>
          <a:lstStyle/>
          <a:p>
            <a:r>
              <a:rPr lang="en-US" sz="1400" dirty="0" smtClean="0"/>
              <a:t>One point for each student </a:t>
            </a:r>
            <a:r>
              <a:rPr lang="en-US" sz="1400" dirty="0"/>
              <a:t>awarded degrees in the first </a:t>
            </a:r>
            <a:r>
              <a:rPr lang="en-US" sz="1400" dirty="0" smtClean="0"/>
              <a:t>measure that meets one or more of the </a:t>
            </a:r>
            <a:r>
              <a:rPr lang="en-US" sz="1400" dirty="0" smtClean="0"/>
              <a:t>conditions</a:t>
            </a:r>
            <a:endParaRPr lang="en-US" sz="1400" dirty="0" smtClean="0"/>
          </a:p>
          <a:p>
            <a:pPr marL="577850" indent="-342900">
              <a:buAutoNum type="arabicPeriod"/>
            </a:pPr>
            <a:r>
              <a:rPr lang="en-US" sz="1400" dirty="0" smtClean="0"/>
              <a:t>Reported by any institution as a “Pell Grant recipient”  in the Financial Aid Database System (FADS) during the last </a:t>
            </a:r>
            <a:r>
              <a:rPr lang="en-US" sz="1400" dirty="0" smtClean="0"/>
              <a:t>10 years</a:t>
            </a:r>
            <a:endParaRPr lang="en-US" sz="1400" dirty="0" smtClean="0"/>
          </a:p>
          <a:p>
            <a:pPr marL="577850" indent="-342900">
              <a:buAutoNum type="arabicPeriod"/>
            </a:pPr>
            <a:r>
              <a:rPr lang="en-US" sz="1400" dirty="0" smtClean="0"/>
              <a:t>Earned an SAT or ACT score below the national </a:t>
            </a:r>
            <a:r>
              <a:rPr lang="en-US" sz="1400" dirty="0" smtClean="0"/>
              <a:t>average</a:t>
            </a:r>
            <a:endParaRPr lang="en-US" sz="1400" dirty="0" smtClean="0"/>
          </a:p>
          <a:p>
            <a:pPr marL="917575" lvl="1" indent="-342900"/>
            <a:r>
              <a:rPr lang="en-US" sz="900" dirty="0" smtClean="0"/>
              <a:t>Scores reported on the CBM00B – Admissions Report or by the  College Board</a:t>
            </a:r>
          </a:p>
          <a:p>
            <a:pPr marL="917575" lvl="1" indent="-342900"/>
            <a:r>
              <a:rPr lang="en-US" sz="900" dirty="0" smtClean="0"/>
              <a:t>National Averages posted on </a:t>
            </a:r>
            <a:r>
              <a:rPr lang="en-US" sz="900" dirty="0" smtClean="0">
                <a:hlinkClick r:id="rId2"/>
              </a:rPr>
              <a:t>www.collegeboard.org</a:t>
            </a:r>
            <a:r>
              <a:rPr lang="en-US" sz="900" dirty="0" smtClean="0"/>
              <a:t> or </a:t>
            </a:r>
            <a:r>
              <a:rPr lang="en-US" sz="900" dirty="0" smtClean="0">
                <a:hlinkClick r:id="rId3"/>
              </a:rPr>
              <a:t>www.act.org</a:t>
            </a:r>
            <a:endParaRPr lang="en-US" sz="900" dirty="0" smtClean="0"/>
          </a:p>
          <a:p>
            <a:pPr marL="577850" indent="-342900">
              <a:buAutoNum type="arabicPeriod"/>
            </a:pPr>
            <a:r>
              <a:rPr lang="en-US" sz="1400" dirty="0" smtClean="0"/>
              <a:t>Part-Time (taking less than 12 hours) when reported as first-time in college on the CBM001 – Student </a:t>
            </a:r>
            <a:r>
              <a:rPr lang="en-US" sz="1400" dirty="0" smtClean="0"/>
              <a:t>Report</a:t>
            </a:r>
            <a:endParaRPr lang="en-US" sz="1400" dirty="0" smtClean="0"/>
          </a:p>
          <a:p>
            <a:pPr marL="577850" indent="-342900">
              <a:buAutoNum type="arabicPeriod"/>
            </a:pPr>
            <a:r>
              <a:rPr lang="en-US" sz="1400" dirty="0" smtClean="0"/>
              <a:t>General Education Degree </a:t>
            </a:r>
            <a:r>
              <a:rPr lang="en-US" sz="1400" dirty="0" smtClean="0"/>
              <a:t>(GED) recipients </a:t>
            </a:r>
            <a:r>
              <a:rPr lang="en-US" sz="1400" dirty="0" smtClean="0"/>
              <a:t>for the last six </a:t>
            </a:r>
            <a:r>
              <a:rPr lang="en-US" sz="1400" dirty="0" smtClean="0"/>
              <a:t>years</a:t>
            </a:r>
            <a:endParaRPr lang="en-US" sz="1400" dirty="0" smtClean="0"/>
          </a:p>
          <a:p>
            <a:pPr marL="917575" lvl="1" indent="-342900"/>
            <a:r>
              <a:rPr lang="en-US" sz="900" dirty="0" smtClean="0"/>
              <a:t>Data provided by the Texas Education Agency (TEA) upon request</a:t>
            </a:r>
          </a:p>
          <a:p>
            <a:pPr marL="577850" indent="-342900">
              <a:buAutoNum type="arabicPeriod"/>
            </a:pPr>
            <a:r>
              <a:rPr lang="en-US" sz="1400" dirty="0" smtClean="0"/>
              <a:t>20 </a:t>
            </a:r>
            <a:r>
              <a:rPr lang="en-US" sz="1400" dirty="0" smtClean="0"/>
              <a:t>or older by </a:t>
            </a:r>
            <a:r>
              <a:rPr lang="en-US" sz="1400" dirty="0" smtClean="0"/>
              <a:t>date </a:t>
            </a:r>
            <a:r>
              <a:rPr lang="en-US" sz="1400" dirty="0" smtClean="0"/>
              <a:t>of </a:t>
            </a:r>
            <a:r>
              <a:rPr lang="en-US" sz="1400" dirty="0" smtClean="0"/>
              <a:t>birth </a:t>
            </a:r>
            <a:r>
              <a:rPr lang="en-US" sz="1400" dirty="0" smtClean="0"/>
              <a:t>field on the CBM001 – Student Report when reported </a:t>
            </a:r>
            <a:r>
              <a:rPr lang="en-US" sz="1400" dirty="0" smtClean="0"/>
              <a:t>as first-time </a:t>
            </a:r>
            <a:r>
              <a:rPr lang="en-US" sz="1400" dirty="0" smtClean="0"/>
              <a:t>in </a:t>
            </a:r>
            <a:r>
              <a:rPr lang="en-US" sz="1400" dirty="0" smtClean="0"/>
              <a:t>college</a:t>
            </a:r>
            <a:endParaRPr lang="en-US" sz="1400" dirty="0" smtClean="0"/>
          </a:p>
          <a:p>
            <a:pPr marL="234950" indent="0">
              <a:buNone/>
            </a:pPr>
            <a:endParaRPr lang="en-US" sz="1400" dirty="0" smtClean="0"/>
          </a:p>
        </p:txBody>
      </p:sp>
      <p:graphicFrame>
        <p:nvGraphicFramePr>
          <p:cNvPr id="6" name="Table 5"/>
          <p:cNvGraphicFramePr>
            <a:graphicFrameLocks noGrp="1"/>
          </p:cNvGraphicFramePr>
          <p:nvPr>
            <p:extLst>
              <p:ext uri="{D42A27DB-BD31-4B8C-83A1-F6EECF244321}">
                <p14:modId xmlns:p14="http://schemas.microsoft.com/office/powerpoint/2010/main" val="4179802601"/>
              </p:ext>
            </p:extLst>
          </p:nvPr>
        </p:nvGraphicFramePr>
        <p:xfrm>
          <a:off x="3048000" y="4038600"/>
          <a:ext cx="5798269" cy="2252811"/>
        </p:xfrm>
        <a:graphic>
          <a:graphicData uri="http://schemas.openxmlformats.org/drawingml/2006/table">
            <a:tbl>
              <a:tblPr firstRow="1" bandRow="1">
                <a:tableStyleId>{F5AB1C69-6EDB-4FF4-983F-18BD219EF322}</a:tableStyleId>
              </a:tblPr>
              <a:tblGrid>
                <a:gridCol w="769069"/>
                <a:gridCol w="838200"/>
                <a:gridCol w="838200"/>
                <a:gridCol w="914400"/>
                <a:gridCol w="838200"/>
                <a:gridCol w="762000"/>
                <a:gridCol w="838200"/>
              </a:tblGrid>
              <a:tr h="1161998">
                <a:tc>
                  <a:txBody>
                    <a:bodyPr/>
                    <a:lstStyle/>
                    <a:p>
                      <a:pPr algn="ctr"/>
                      <a:r>
                        <a:rPr lang="en-US" sz="1100" dirty="0" smtClean="0"/>
                        <a:t>Student</a:t>
                      </a:r>
                      <a:endParaRPr lang="en-US" sz="1100" dirty="0"/>
                    </a:p>
                  </a:txBody>
                  <a:tcPr anchor="b"/>
                </a:tc>
                <a:tc>
                  <a:txBody>
                    <a:bodyPr/>
                    <a:lstStyle/>
                    <a:p>
                      <a:pPr algn="ctr"/>
                      <a:r>
                        <a:rPr lang="en-US" sz="1100" dirty="0" smtClean="0"/>
                        <a:t>Received Pell Grant</a:t>
                      </a:r>
                      <a:endParaRPr lang="en-US" sz="1100" dirty="0"/>
                    </a:p>
                  </a:txBody>
                  <a:tcPr anchor="b"/>
                </a:tc>
                <a:tc>
                  <a:txBody>
                    <a:bodyPr/>
                    <a:lstStyle/>
                    <a:p>
                      <a:pPr algn="ctr"/>
                      <a:r>
                        <a:rPr lang="en-US" sz="1100" dirty="0" smtClean="0"/>
                        <a:t>Earned a Below</a:t>
                      </a:r>
                      <a:r>
                        <a:rPr lang="en-US" sz="1100" baseline="0" dirty="0" smtClean="0"/>
                        <a:t> Average </a:t>
                      </a:r>
                      <a:r>
                        <a:rPr lang="en-US" sz="1100" dirty="0" smtClean="0"/>
                        <a:t>SAT or ACT Score</a:t>
                      </a:r>
                      <a:endParaRPr lang="en-US" sz="1100" dirty="0"/>
                    </a:p>
                  </a:txBody>
                  <a:tcPr anchor="b"/>
                </a:tc>
                <a:tc>
                  <a:txBody>
                    <a:bodyPr/>
                    <a:lstStyle/>
                    <a:p>
                      <a:pPr algn="ctr"/>
                      <a:r>
                        <a:rPr lang="en-US" sz="1100" baseline="0" dirty="0" smtClean="0"/>
                        <a:t>First-Time in College and </a:t>
                      </a:r>
                      <a:r>
                        <a:rPr lang="en-US" sz="1100" dirty="0" smtClean="0"/>
                        <a:t>Attended less than 12</a:t>
                      </a:r>
                      <a:endParaRPr lang="en-US" sz="1100" dirty="0"/>
                    </a:p>
                  </a:txBody>
                  <a:tcPr anchor="b"/>
                </a:tc>
                <a:tc>
                  <a:txBody>
                    <a:bodyPr/>
                    <a:lstStyle/>
                    <a:p>
                      <a:pPr algn="ctr"/>
                      <a:r>
                        <a:rPr lang="en-US" sz="1100" dirty="0" smtClean="0"/>
                        <a:t>Received</a:t>
                      </a:r>
                      <a:r>
                        <a:rPr lang="en-US" sz="1100" baseline="0" dirty="0" smtClean="0"/>
                        <a:t> a GED</a:t>
                      </a:r>
                      <a:endParaRPr lang="en-US" sz="1100" dirty="0"/>
                    </a:p>
                  </a:txBody>
                  <a:tcPr anchor="b"/>
                </a:tc>
                <a:tc>
                  <a:txBody>
                    <a:bodyPr/>
                    <a:lstStyle/>
                    <a:p>
                      <a:pPr algn="ctr"/>
                      <a:r>
                        <a:rPr lang="en-US" sz="1100" baseline="0" dirty="0" smtClean="0"/>
                        <a:t>First-Time in College and </a:t>
                      </a:r>
                      <a:r>
                        <a:rPr lang="en-US" sz="1100" dirty="0" smtClean="0"/>
                        <a:t>20</a:t>
                      </a:r>
                      <a:r>
                        <a:rPr lang="en-US" sz="1100" baseline="0" dirty="0" smtClean="0"/>
                        <a:t> or Older </a:t>
                      </a:r>
                      <a:endParaRPr lang="en-US" sz="1100" dirty="0"/>
                    </a:p>
                  </a:txBody>
                  <a:tcPr anchor="b"/>
                </a:tc>
                <a:tc>
                  <a:txBody>
                    <a:bodyPr/>
                    <a:lstStyle/>
                    <a:p>
                      <a:pPr algn="ctr"/>
                      <a:r>
                        <a:rPr lang="en-US" sz="1000" dirty="0" smtClean="0"/>
                        <a:t>Weighted</a:t>
                      </a:r>
                      <a:r>
                        <a:rPr lang="en-US" sz="1000" baseline="0" dirty="0" smtClean="0"/>
                        <a:t> </a:t>
                      </a:r>
                      <a:r>
                        <a:rPr lang="en-US" sz="1100" dirty="0" smtClean="0"/>
                        <a:t>Points</a:t>
                      </a:r>
                      <a:endParaRPr lang="en-US" sz="1100" dirty="0"/>
                    </a:p>
                  </a:txBody>
                  <a:tcPr anchor="b"/>
                </a:tc>
              </a:tr>
              <a:tr h="329297">
                <a:tc>
                  <a:txBody>
                    <a:bodyPr/>
                    <a:lstStyle/>
                    <a:p>
                      <a:pPr algn="ctr"/>
                      <a:r>
                        <a:rPr lang="en-US" sz="1100" dirty="0" smtClean="0"/>
                        <a:t>A</a:t>
                      </a:r>
                      <a:endParaRPr lang="en-US" sz="1100" dirty="0"/>
                    </a:p>
                  </a:txBody>
                  <a:tcPr/>
                </a:tc>
                <a:tc>
                  <a:txBody>
                    <a:bodyPr/>
                    <a:lstStyle/>
                    <a:p>
                      <a:pPr algn="ctr"/>
                      <a:r>
                        <a:rPr lang="en-US" sz="1100" dirty="0" smtClean="0"/>
                        <a:t>Yes</a:t>
                      </a:r>
                      <a:endParaRPr lang="en-US" sz="1100" dirty="0"/>
                    </a:p>
                  </a:txBody>
                  <a:tcPr/>
                </a:tc>
                <a:tc>
                  <a:txBody>
                    <a:bodyPr/>
                    <a:lstStyle/>
                    <a:p>
                      <a:pPr algn="ctr"/>
                      <a:r>
                        <a:rPr lang="en-US" sz="1100" dirty="0" smtClean="0"/>
                        <a:t>Yes</a:t>
                      </a:r>
                      <a:endParaRPr lang="en-US" sz="1100" dirty="0"/>
                    </a:p>
                  </a:txBody>
                  <a:tcPr/>
                </a:tc>
                <a:tc>
                  <a:txBody>
                    <a:bodyPr/>
                    <a:lstStyle/>
                    <a:p>
                      <a:pPr algn="ctr"/>
                      <a:r>
                        <a:rPr lang="en-US" sz="1100" dirty="0" smtClean="0"/>
                        <a:t>Yes</a:t>
                      </a:r>
                      <a:endParaRPr lang="en-US" sz="1100" dirty="0"/>
                    </a:p>
                  </a:txBody>
                  <a:tcPr/>
                </a:tc>
                <a:tc>
                  <a:txBody>
                    <a:bodyPr/>
                    <a:lstStyle/>
                    <a:p>
                      <a:pPr algn="ctr"/>
                      <a:r>
                        <a:rPr lang="en-US" sz="1100" dirty="0" smtClean="0"/>
                        <a:t>Yes</a:t>
                      </a:r>
                      <a:endParaRPr lang="en-US" sz="1100" dirty="0"/>
                    </a:p>
                  </a:txBody>
                  <a:tcPr/>
                </a:tc>
                <a:tc>
                  <a:txBody>
                    <a:bodyPr/>
                    <a:lstStyle/>
                    <a:p>
                      <a:pPr algn="ctr"/>
                      <a:r>
                        <a:rPr lang="en-US" sz="1100" dirty="0" smtClean="0"/>
                        <a:t>Yes</a:t>
                      </a:r>
                      <a:endParaRPr lang="en-US" sz="1100" dirty="0"/>
                    </a:p>
                  </a:txBody>
                  <a:tcPr/>
                </a:tc>
                <a:tc>
                  <a:txBody>
                    <a:bodyPr/>
                    <a:lstStyle/>
                    <a:p>
                      <a:pPr algn="ctr"/>
                      <a:r>
                        <a:rPr lang="en-US" sz="1100" dirty="0" smtClean="0"/>
                        <a:t>1</a:t>
                      </a:r>
                      <a:endParaRPr lang="en-US" sz="1100" dirty="0"/>
                    </a:p>
                  </a:txBody>
                  <a:tcPr/>
                </a:tc>
              </a:tr>
              <a:tr h="329297">
                <a:tc>
                  <a:txBody>
                    <a:bodyPr/>
                    <a:lstStyle/>
                    <a:p>
                      <a:pPr algn="ctr"/>
                      <a:r>
                        <a:rPr lang="en-US" sz="1100" dirty="0" smtClean="0"/>
                        <a:t>B</a:t>
                      </a:r>
                      <a:endParaRPr lang="en-US" sz="1100" dirty="0"/>
                    </a:p>
                  </a:txBody>
                  <a:tcPr/>
                </a:tc>
                <a:tc>
                  <a:txBody>
                    <a:bodyPr/>
                    <a:lstStyle/>
                    <a:p>
                      <a:pPr algn="ctr"/>
                      <a:r>
                        <a:rPr lang="en-US" sz="1100" dirty="0" smtClean="0"/>
                        <a:t>No</a:t>
                      </a:r>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No</a:t>
                      </a:r>
                    </a:p>
                  </a:txBody>
                  <a:tcPr/>
                </a:tc>
                <a:tc>
                  <a:txBody>
                    <a:bodyPr/>
                    <a:lstStyle/>
                    <a:p>
                      <a:pPr algn="ctr"/>
                      <a:r>
                        <a:rPr lang="en-US" sz="1100" dirty="0" smtClean="0"/>
                        <a:t>Yes</a:t>
                      </a:r>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No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No</a:t>
                      </a:r>
                    </a:p>
                  </a:txBody>
                  <a:tcPr/>
                </a:tc>
                <a:tc>
                  <a:txBody>
                    <a:bodyPr/>
                    <a:lstStyle/>
                    <a:p>
                      <a:pPr algn="ctr"/>
                      <a:r>
                        <a:rPr lang="en-US" sz="1100" dirty="0" smtClean="0"/>
                        <a:t>1</a:t>
                      </a:r>
                      <a:endParaRPr lang="en-US" sz="1100" dirty="0"/>
                    </a:p>
                  </a:txBody>
                  <a:tcPr/>
                </a:tc>
              </a:tr>
              <a:tr h="329297">
                <a:tc>
                  <a:txBody>
                    <a:bodyPr/>
                    <a:lstStyle/>
                    <a:p>
                      <a:pPr algn="ctr"/>
                      <a:r>
                        <a:rPr lang="en-US" sz="1100" dirty="0" smtClean="0"/>
                        <a:t>C</a:t>
                      </a:r>
                      <a:endParaRPr lang="en-US" sz="1100" dirty="0"/>
                    </a:p>
                  </a:txBody>
                  <a:tcPr/>
                </a:tc>
                <a:tc>
                  <a:txBody>
                    <a:bodyPr/>
                    <a:lstStyle/>
                    <a:p>
                      <a:pPr algn="ctr"/>
                      <a:r>
                        <a:rPr lang="en-US" sz="1100" dirty="0" smtClean="0"/>
                        <a:t>No</a:t>
                      </a:r>
                      <a:endParaRPr lang="en-US" sz="1100" dirty="0"/>
                    </a:p>
                  </a:txBody>
                  <a:tcPr/>
                </a:tc>
                <a:tc>
                  <a:txBody>
                    <a:bodyPr/>
                    <a:lstStyle/>
                    <a:p>
                      <a:pPr algn="ctr"/>
                      <a:r>
                        <a:rPr lang="en-US" sz="1100" dirty="0" smtClean="0"/>
                        <a:t>No</a:t>
                      </a:r>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No</a:t>
                      </a:r>
                      <a:endParaRPr lang="en-US" sz="11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No</a:t>
                      </a:r>
                      <a:endParaRPr lang="en-US" sz="1100" dirty="0"/>
                    </a:p>
                  </a:txBody>
                  <a:tcPr/>
                </a:tc>
                <a:tc>
                  <a:txBody>
                    <a:bodyPr/>
                    <a:lstStyle/>
                    <a:p>
                      <a:pPr algn="ctr"/>
                      <a:r>
                        <a:rPr lang="en-US" sz="1100" dirty="0" smtClean="0"/>
                        <a:t>No</a:t>
                      </a:r>
                      <a:endParaRPr lang="en-US" sz="1100" dirty="0"/>
                    </a:p>
                  </a:txBody>
                  <a:tcPr/>
                </a:tc>
                <a:tc>
                  <a:txBody>
                    <a:bodyPr/>
                    <a:lstStyle/>
                    <a:p>
                      <a:pPr algn="ctr"/>
                      <a:r>
                        <a:rPr lang="en-US" sz="1100" dirty="0" smtClean="0"/>
                        <a:t>0</a:t>
                      </a:r>
                      <a:endParaRPr lang="en-US" sz="1100" dirty="0"/>
                    </a:p>
                  </a:txBody>
                  <a:tcPr/>
                </a:tc>
              </a:tr>
            </a:tbl>
          </a:graphicData>
        </a:graphic>
      </p:graphicFrame>
      <p:sp>
        <p:nvSpPr>
          <p:cNvPr id="5" name="Slide Number Placeholder 4"/>
          <p:cNvSpPr>
            <a:spLocks noGrp="1"/>
          </p:cNvSpPr>
          <p:nvPr>
            <p:ph type="sldNum" sz="quarter" idx="12"/>
          </p:nvPr>
        </p:nvSpPr>
        <p:spPr/>
        <p:txBody>
          <a:bodyPr/>
          <a:lstStyle/>
          <a:p>
            <a:fld id="{4EB8BB31-43A1-4BDB-A92B-E53281052534}" type="slidenum">
              <a:rPr lang="en-US" smtClean="0"/>
              <a:t>12</a:t>
            </a:fld>
            <a:endParaRPr lang="en-US" dirty="0"/>
          </a:p>
        </p:txBody>
      </p:sp>
    </p:spTree>
    <p:extLst>
      <p:ext uri="{BB962C8B-B14F-4D97-AF65-F5344CB8AC3E}">
        <p14:creationId xmlns:p14="http://schemas.microsoft.com/office/powerpoint/2010/main" val="1133492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At-Risk – Data Elements</a:t>
            </a:r>
            <a:endParaRPr lang="en-US" dirty="0"/>
          </a:p>
        </p:txBody>
      </p:sp>
      <p:sp>
        <p:nvSpPr>
          <p:cNvPr id="3" name="Text Placeholder 2"/>
          <p:cNvSpPr>
            <a:spLocks noGrp="1"/>
          </p:cNvSpPr>
          <p:nvPr>
            <p:ph type="body" idx="2"/>
          </p:nvPr>
        </p:nvSpPr>
        <p:spPr/>
        <p:txBody>
          <a:bodyPr>
            <a:normAutofit/>
          </a:bodyPr>
          <a:lstStyle/>
          <a:p>
            <a:r>
              <a:rPr lang="en-US" sz="1800" dirty="0"/>
              <a:t>Degrees awarded to students who meet federal criteria for being at high risk for non-completion. </a:t>
            </a:r>
            <a:endParaRPr lang="en-US" sz="1800" dirty="0" smtClean="0"/>
          </a:p>
          <a:p>
            <a:r>
              <a:rPr lang="en-US" sz="1800" dirty="0" smtClean="0"/>
              <a:t>Indicators </a:t>
            </a:r>
            <a:r>
              <a:rPr lang="en-US" sz="1800" dirty="0"/>
              <a:t>are being a federal Pell Grant recipient, </a:t>
            </a:r>
            <a:r>
              <a:rPr lang="en-US" sz="1800" dirty="0" smtClean="0"/>
              <a:t>below average SAT/ACT score, part-time </a:t>
            </a:r>
            <a:r>
              <a:rPr lang="en-US" sz="1800" dirty="0"/>
              <a:t>student, GED recipient, or entering higher education at age 20 or older.</a:t>
            </a:r>
          </a:p>
        </p:txBody>
      </p:sp>
      <p:sp>
        <p:nvSpPr>
          <p:cNvPr id="4" name="Content Placeholder 3"/>
          <p:cNvSpPr>
            <a:spLocks noGrp="1"/>
          </p:cNvSpPr>
          <p:nvPr>
            <p:ph sz="quarter" idx="1"/>
          </p:nvPr>
        </p:nvSpPr>
        <p:spPr>
          <a:xfrm>
            <a:off x="2971800" y="609600"/>
            <a:ext cx="5943600" cy="5867400"/>
          </a:xfrm>
        </p:spPr>
        <p:txBody>
          <a:bodyPr vert="horz" numCol="2">
            <a:normAutofit/>
          </a:bodyPr>
          <a:lstStyle/>
          <a:p>
            <a:r>
              <a:rPr lang="en-US" sz="1200" dirty="0" smtClean="0"/>
              <a:t>CBM009 - Graduation</a:t>
            </a:r>
            <a:endParaRPr lang="en-US" sz="1200" dirty="0"/>
          </a:p>
          <a:p>
            <a:pPr marL="274320" lvl="1" indent="0">
              <a:buNone/>
            </a:pPr>
            <a:r>
              <a:rPr lang="en-US" sz="1000" dirty="0" smtClean="0"/>
              <a:t>2 </a:t>
            </a:r>
            <a:r>
              <a:rPr lang="en-US" sz="1000" dirty="0"/>
              <a:t>- Institution </a:t>
            </a:r>
            <a:r>
              <a:rPr lang="en-US" sz="1000" dirty="0" smtClean="0"/>
              <a:t>Code</a:t>
            </a:r>
            <a:endParaRPr lang="en-US" sz="1000" dirty="0"/>
          </a:p>
          <a:p>
            <a:pPr marL="274320" lvl="1" indent="0">
              <a:buNone/>
            </a:pPr>
            <a:r>
              <a:rPr lang="en-US" sz="1000" dirty="0" smtClean="0"/>
              <a:t>3 </a:t>
            </a:r>
            <a:r>
              <a:rPr lang="en-US" sz="1000" dirty="0"/>
              <a:t>- </a:t>
            </a:r>
            <a:r>
              <a:rPr lang="en-US" sz="1000" dirty="0"/>
              <a:t>Student </a:t>
            </a:r>
            <a:r>
              <a:rPr lang="en-US" sz="1000" dirty="0"/>
              <a:t>Identification Number</a:t>
            </a:r>
          </a:p>
          <a:p>
            <a:pPr marL="274320" lvl="1" indent="0">
              <a:buNone/>
            </a:pPr>
            <a:r>
              <a:rPr lang="en-US" sz="1000" dirty="0" smtClean="0"/>
              <a:t>6 </a:t>
            </a:r>
            <a:r>
              <a:rPr lang="en-US" sz="1000" dirty="0"/>
              <a:t>- </a:t>
            </a:r>
            <a:r>
              <a:rPr lang="en-US" sz="1000" dirty="0"/>
              <a:t>Date </a:t>
            </a:r>
            <a:r>
              <a:rPr lang="en-US" sz="1000" dirty="0"/>
              <a:t>of Birth</a:t>
            </a:r>
          </a:p>
          <a:p>
            <a:pPr marL="274320" lvl="1" indent="0">
              <a:buNone/>
            </a:pPr>
            <a:r>
              <a:rPr lang="en-US" sz="1000" dirty="0" smtClean="0"/>
              <a:t>7 </a:t>
            </a:r>
            <a:r>
              <a:rPr lang="en-US" sz="1000" dirty="0"/>
              <a:t>- </a:t>
            </a:r>
            <a:r>
              <a:rPr lang="en-US" sz="1000" dirty="0"/>
              <a:t>Degree </a:t>
            </a:r>
            <a:r>
              <a:rPr lang="en-US" sz="1000" dirty="0"/>
              <a:t>Conferred</a:t>
            </a:r>
          </a:p>
          <a:p>
            <a:pPr marL="274320" lvl="1" indent="0">
              <a:buNone/>
            </a:pPr>
            <a:r>
              <a:rPr lang="en-US" sz="1000" dirty="0" smtClean="0"/>
              <a:t>8 </a:t>
            </a:r>
            <a:r>
              <a:rPr lang="en-US" sz="1000" dirty="0"/>
              <a:t>- </a:t>
            </a:r>
            <a:r>
              <a:rPr lang="en-US" sz="1000" dirty="0"/>
              <a:t>Level </a:t>
            </a:r>
            <a:r>
              <a:rPr lang="en-US" sz="1000" dirty="0"/>
              <a:t>of Degree or Certificate </a:t>
            </a:r>
            <a:r>
              <a:rPr lang="en-US" sz="1000" dirty="0" smtClean="0"/>
              <a:t>Conferred</a:t>
            </a:r>
            <a:endParaRPr lang="en-US" sz="1000" dirty="0"/>
          </a:p>
          <a:p>
            <a:pPr marL="274320" lvl="1" indent="0">
              <a:buNone/>
            </a:pPr>
            <a:r>
              <a:rPr lang="en-US" sz="1000" dirty="0" smtClean="0"/>
              <a:t>9 </a:t>
            </a:r>
            <a:r>
              <a:rPr lang="en-US" sz="1000" dirty="0"/>
              <a:t>- </a:t>
            </a:r>
            <a:r>
              <a:rPr lang="en-US" sz="1000" dirty="0"/>
              <a:t>Major</a:t>
            </a:r>
            <a:endParaRPr lang="en-US" sz="1000" dirty="0"/>
          </a:p>
          <a:p>
            <a:r>
              <a:rPr lang="en-US" sz="1200" dirty="0" smtClean="0"/>
              <a:t>CBM001 – Student</a:t>
            </a:r>
            <a:endParaRPr lang="en-US" sz="1200" dirty="0"/>
          </a:p>
          <a:p>
            <a:pPr marL="274320" lvl="1" indent="0">
              <a:buNone/>
            </a:pPr>
            <a:r>
              <a:rPr lang="en-US" sz="1000" dirty="0" smtClean="0"/>
              <a:t>2 </a:t>
            </a:r>
            <a:r>
              <a:rPr lang="en-US" sz="1000" dirty="0"/>
              <a:t>- </a:t>
            </a:r>
            <a:r>
              <a:rPr lang="en-US" sz="1000" dirty="0"/>
              <a:t>Institution </a:t>
            </a:r>
            <a:r>
              <a:rPr lang="en-US" sz="1000" dirty="0"/>
              <a:t>Code</a:t>
            </a:r>
          </a:p>
          <a:p>
            <a:pPr marL="274320" lvl="1" indent="0">
              <a:buNone/>
            </a:pPr>
            <a:r>
              <a:rPr lang="en-US" sz="1000" dirty="0" smtClean="0"/>
              <a:t>3 </a:t>
            </a:r>
            <a:r>
              <a:rPr lang="en-US" sz="1000" dirty="0"/>
              <a:t>- </a:t>
            </a:r>
            <a:r>
              <a:rPr lang="en-US" sz="1000" dirty="0"/>
              <a:t>Student </a:t>
            </a:r>
            <a:r>
              <a:rPr lang="en-US" sz="1000" dirty="0"/>
              <a:t>Identification Number</a:t>
            </a:r>
          </a:p>
          <a:p>
            <a:pPr marL="274320" lvl="1" indent="0">
              <a:buNone/>
            </a:pPr>
            <a:r>
              <a:rPr lang="en-US" sz="1000" dirty="0" smtClean="0"/>
              <a:t>5 </a:t>
            </a:r>
            <a:r>
              <a:rPr lang="en-US" sz="1000" dirty="0"/>
              <a:t>- </a:t>
            </a:r>
            <a:r>
              <a:rPr lang="en-US" sz="1000" dirty="0"/>
              <a:t>Classification</a:t>
            </a:r>
            <a:endParaRPr lang="en-US" sz="1000" dirty="0"/>
          </a:p>
          <a:p>
            <a:pPr marL="274320" lvl="1" indent="0">
              <a:buNone/>
            </a:pPr>
            <a:r>
              <a:rPr lang="en-US" sz="1000" dirty="0" smtClean="0"/>
              <a:t>6 </a:t>
            </a:r>
            <a:r>
              <a:rPr lang="en-US" sz="1000" dirty="0"/>
              <a:t>- </a:t>
            </a:r>
            <a:r>
              <a:rPr lang="en-US" sz="1000" dirty="0"/>
              <a:t>Date </a:t>
            </a:r>
            <a:r>
              <a:rPr lang="en-US" sz="1000" dirty="0"/>
              <a:t>of Birth</a:t>
            </a:r>
          </a:p>
          <a:p>
            <a:pPr marL="274320" lvl="1" indent="0">
              <a:buNone/>
            </a:pPr>
            <a:r>
              <a:rPr lang="en-US" sz="1000" dirty="0" smtClean="0"/>
              <a:t>9 </a:t>
            </a:r>
            <a:r>
              <a:rPr lang="en-US" sz="1000" dirty="0"/>
              <a:t>- </a:t>
            </a:r>
            <a:r>
              <a:rPr lang="en-US" sz="1000" dirty="0"/>
              <a:t>Transfer </a:t>
            </a:r>
            <a:r>
              <a:rPr lang="en-US" sz="1000" dirty="0"/>
              <a:t>Student or </a:t>
            </a:r>
            <a:r>
              <a:rPr lang="en-US" sz="1000" dirty="0"/>
              <a:t>First-Time-in-College</a:t>
            </a:r>
            <a:endParaRPr lang="en-US" sz="1000" dirty="0"/>
          </a:p>
          <a:p>
            <a:pPr marL="274320" lvl="1" indent="0">
              <a:buNone/>
            </a:pPr>
            <a:r>
              <a:rPr lang="en-US" sz="1000" dirty="0" smtClean="0"/>
              <a:t>10A </a:t>
            </a:r>
            <a:r>
              <a:rPr lang="en-US" sz="1000" dirty="0"/>
              <a:t>- </a:t>
            </a:r>
            <a:r>
              <a:rPr lang="en-US" sz="1000" dirty="0"/>
              <a:t>Semester </a:t>
            </a:r>
            <a:r>
              <a:rPr lang="en-US" sz="1000" dirty="0"/>
              <a:t>Credit Hour Load, On-Campus</a:t>
            </a:r>
          </a:p>
          <a:p>
            <a:pPr marL="274320" lvl="1" indent="0">
              <a:buNone/>
            </a:pPr>
            <a:r>
              <a:rPr lang="en-US" sz="1000" dirty="0" smtClean="0"/>
              <a:t>10 </a:t>
            </a:r>
            <a:r>
              <a:rPr lang="en-US" sz="1000" dirty="0"/>
              <a:t>- </a:t>
            </a:r>
            <a:r>
              <a:rPr lang="en-US" sz="1000" dirty="0"/>
              <a:t>B </a:t>
            </a:r>
            <a:r>
              <a:rPr lang="en-US" sz="1000" dirty="0"/>
              <a:t>Semester Credit Hour Load, Off-Campus</a:t>
            </a:r>
          </a:p>
          <a:p>
            <a:pPr marL="274320" lvl="1" indent="0">
              <a:buNone/>
            </a:pPr>
            <a:r>
              <a:rPr lang="en-US" sz="1000" dirty="0" smtClean="0"/>
              <a:t>13 </a:t>
            </a:r>
            <a:r>
              <a:rPr lang="en-US" sz="1000" dirty="0"/>
              <a:t>- </a:t>
            </a:r>
            <a:r>
              <a:rPr lang="en-US" sz="1000" dirty="0"/>
              <a:t>Semester</a:t>
            </a:r>
            <a:endParaRPr lang="en-US" sz="1000" dirty="0"/>
          </a:p>
          <a:p>
            <a:pPr marL="274320" lvl="1" indent="0">
              <a:buNone/>
            </a:pPr>
            <a:r>
              <a:rPr lang="en-US" sz="1000" dirty="0" smtClean="0"/>
              <a:t>14 </a:t>
            </a:r>
            <a:r>
              <a:rPr lang="en-US" sz="1000" dirty="0"/>
              <a:t>- </a:t>
            </a:r>
            <a:r>
              <a:rPr lang="en-US" sz="1000" dirty="0"/>
              <a:t>Year</a:t>
            </a:r>
            <a:endParaRPr lang="en-US" sz="1000" dirty="0"/>
          </a:p>
          <a:p>
            <a:pPr marL="274320" lvl="1" indent="0">
              <a:buNone/>
            </a:pPr>
            <a:r>
              <a:rPr lang="en-US" sz="1000" dirty="0" smtClean="0"/>
              <a:t>31 </a:t>
            </a:r>
            <a:r>
              <a:rPr lang="en-US" sz="1000" dirty="0"/>
              <a:t>- </a:t>
            </a:r>
            <a:r>
              <a:rPr lang="en-US" sz="1000" dirty="0"/>
              <a:t>Dual Credit </a:t>
            </a:r>
            <a:r>
              <a:rPr lang="en-US" sz="1000" dirty="0" smtClean="0"/>
              <a:t>Course Semester Credit Hours</a:t>
            </a:r>
          </a:p>
          <a:p>
            <a:r>
              <a:rPr lang="en-US" sz="1200" dirty="0" smtClean="0"/>
              <a:t>CBM00N – Student Number Change</a:t>
            </a:r>
          </a:p>
          <a:p>
            <a:pPr marL="274320" lvl="1" indent="0">
              <a:buNone/>
            </a:pPr>
            <a:r>
              <a:rPr lang="en-US" sz="1000" dirty="0" smtClean="0"/>
              <a:t>2 </a:t>
            </a:r>
            <a:r>
              <a:rPr lang="en-US" sz="1000" dirty="0"/>
              <a:t>- </a:t>
            </a:r>
            <a:r>
              <a:rPr lang="en-US" sz="1000" dirty="0"/>
              <a:t>Institution </a:t>
            </a:r>
            <a:r>
              <a:rPr lang="en-US" sz="1000" dirty="0"/>
              <a:t>Code </a:t>
            </a:r>
          </a:p>
          <a:p>
            <a:pPr marL="274320" lvl="1" indent="0">
              <a:buNone/>
            </a:pPr>
            <a:r>
              <a:rPr lang="en-US" sz="1000" dirty="0" smtClean="0"/>
              <a:t>3 </a:t>
            </a:r>
            <a:r>
              <a:rPr lang="en-US" sz="1000" dirty="0"/>
              <a:t>- </a:t>
            </a:r>
            <a:r>
              <a:rPr lang="en-US" sz="1000" dirty="0"/>
              <a:t>Current </a:t>
            </a:r>
            <a:r>
              <a:rPr lang="en-US" sz="1000" dirty="0"/>
              <a:t>Student Identification Number </a:t>
            </a:r>
          </a:p>
          <a:p>
            <a:pPr marL="274320" lvl="1" indent="0">
              <a:buNone/>
            </a:pPr>
            <a:r>
              <a:rPr lang="en-US" sz="1000" dirty="0" smtClean="0"/>
              <a:t>4 </a:t>
            </a:r>
            <a:r>
              <a:rPr lang="en-US" sz="1000" dirty="0"/>
              <a:t>- </a:t>
            </a:r>
            <a:r>
              <a:rPr lang="en-US" sz="1000" dirty="0"/>
              <a:t>Current </a:t>
            </a:r>
            <a:r>
              <a:rPr lang="en-US" sz="1000" dirty="0"/>
              <a:t>Date of Birth </a:t>
            </a:r>
          </a:p>
          <a:p>
            <a:pPr marL="274320" lvl="1" indent="0">
              <a:buNone/>
            </a:pPr>
            <a:r>
              <a:rPr lang="en-US" sz="1000" dirty="0" smtClean="0"/>
              <a:t>6 </a:t>
            </a:r>
            <a:r>
              <a:rPr lang="en-US" sz="1000" dirty="0"/>
              <a:t>- </a:t>
            </a:r>
            <a:r>
              <a:rPr lang="en-US" sz="1000" dirty="0"/>
              <a:t>Prior </a:t>
            </a:r>
            <a:r>
              <a:rPr lang="en-US" sz="1000" dirty="0"/>
              <a:t>Student Identification Number</a:t>
            </a:r>
          </a:p>
          <a:p>
            <a:pPr marL="274320" lvl="1" indent="0">
              <a:buNone/>
            </a:pPr>
            <a:r>
              <a:rPr lang="en-US" sz="1000" dirty="0" smtClean="0"/>
              <a:t>7 </a:t>
            </a:r>
            <a:r>
              <a:rPr lang="en-US" sz="1000" dirty="0"/>
              <a:t>- </a:t>
            </a:r>
            <a:r>
              <a:rPr lang="en-US" sz="1000" dirty="0"/>
              <a:t>Prior </a:t>
            </a:r>
            <a:r>
              <a:rPr lang="en-US" sz="1000" dirty="0"/>
              <a:t>Date of </a:t>
            </a:r>
            <a:r>
              <a:rPr lang="en-US" sz="1000" dirty="0"/>
              <a:t>Birth</a:t>
            </a:r>
            <a:endParaRPr lang="en-US" sz="1000" dirty="0"/>
          </a:p>
          <a:p>
            <a:r>
              <a:rPr lang="en-US" sz="1200" dirty="0" smtClean="0"/>
              <a:t>FAD - Financial </a:t>
            </a:r>
            <a:r>
              <a:rPr lang="en-US" sz="1200" dirty="0"/>
              <a:t>Aid </a:t>
            </a:r>
            <a:r>
              <a:rPr lang="en-US" sz="1200" dirty="0" smtClean="0"/>
              <a:t>Database</a:t>
            </a:r>
            <a:endParaRPr lang="en-US" sz="1200" dirty="0"/>
          </a:p>
          <a:p>
            <a:pPr marL="274320" lvl="1" indent="0">
              <a:buNone/>
            </a:pPr>
            <a:r>
              <a:rPr lang="en-US" sz="1000" dirty="0" smtClean="0"/>
              <a:t>1B </a:t>
            </a:r>
            <a:r>
              <a:rPr lang="en-US" sz="1000" dirty="0"/>
              <a:t>- </a:t>
            </a:r>
            <a:r>
              <a:rPr lang="en-US" sz="1000" dirty="0"/>
              <a:t>FICE </a:t>
            </a:r>
            <a:endParaRPr lang="en-US" sz="1000" dirty="0"/>
          </a:p>
          <a:p>
            <a:pPr marL="274320" lvl="1" indent="0">
              <a:buNone/>
            </a:pPr>
            <a:r>
              <a:rPr lang="en-US" sz="1000" dirty="0" smtClean="0"/>
              <a:t>1D </a:t>
            </a:r>
            <a:r>
              <a:rPr lang="en-US" sz="1000" dirty="0"/>
              <a:t>- </a:t>
            </a:r>
            <a:r>
              <a:rPr lang="en-US" sz="1000" dirty="0"/>
              <a:t>Student </a:t>
            </a:r>
            <a:r>
              <a:rPr lang="en-US" sz="1000" dirty="0"/>
              <a:t>Social Security Number/ID Number </a:t>
            </a:r>
          </a:p>
          <a:p>
            <a:pPr marL="274320" lvl="1" indent="0">
              <a:buNone/>
            </a:pPr>
            <a:r>
              <a:rPr lang="en-US" sz="1000" dirty="0" smtClean="0"/>
              <a:t>31A </a:t>
            </a:r>
            <a:r>
              <a:rPr lang="en-US" sz="1000" dirty="0"/>
              <a:t>- </a:t>
            </a:r>
            <a:r>
              <a:rPr lang="en-US" sz="1000" dirty="0"/>
              <a:t>Federal Pell</a:t>
            </a:r>
            <a:r>
              <a:rPr lang="en-US" sz="500" dirty="0"/>
              <a:t>	</a:t>
            </a:r>
            <a:r>
              <a:rPr lang="en-US" sz="700" dirty="0"/>
              <a:t>	</a:t>
            </a:r>
          </a:p>
          <a:p>
            <a:r>
              <a:rPr lang="en-US" sz="1200" dirty="0" smtClean="0"/>
              <a:t>CBM00B - Admissions</a:t>
            </a:r>
            <a:endParaRPr lang="en-US" sz="1200" dirty="0"/>
          </a:p>
          <a:p>
            <a:pPr marL="274320" lvl="1" indent="0">
              <a:buNone/>
            </a:pPr>
            <a:r>
              <a:rPr lang="en-US" sz="1000" dirty="0" smtClean="0"/>
              <a:t>2 </a:t>
            </a:r>
            <a:r>
              <a:rPr lang="en-US" sz="1000" dirty="0"/>
              <a:t>- </a:t>
            </a:r>
            <a:r>
              <a:rPr lang="en-US" sz="1000" dirty="0"/>
              <a:t>Institution </a:t>
            </a:r>
            <a:r>
              <a:rPr lang="en-US" sz="1000" dirty="0"/>
              <a:t>Code</a:t>
            </a:r>
          </a:p>
          <a:p>
            <a:pPr marL="274320" lvl="1" indent="0">
              <a:buNone/>
            </a:pPr>
            <a:r>
              <a:rPr lang="en-US" sz="1000" dirty="0" smtClean="0"/>
              <a:t>3 </a:t>
            </a:r>
            <a:r>
              <a:rPr lang="en-US" sz="1000" dirty="0"/>
              <a:t>- </a:t>
            </a:r>
            <a:r>
              <a:rPr lang="en-US" sz="1000" dirty="0"/>
              <a:t>Student </a:t>
            </a:r>
            <a:r>
              <a:rPr lang="en-US" sz="1000" dirty="0"/>
              <a:t>Identification Number</a:t>
            </a:r>
          </a:p>
          <a:p>
            <a:pPr marL="274320" lvl="1" indent="0">
              <a:buNone/>
            </a:pPr>
            <a:r>
              <a:rPr lang="en-US" sz="1000" dirty="0" smtClean="0"/>
              <a:t>24 </a:t>
            </a:r>
            <a:r>
              <a:rPr lang="en-US" sz="1000" dirty="0"/>
              <a:t>- </a:t>
            </a:r>
            <a:r>
              <a:rPr lang="en-US" sz="1000" dirty="0"/>
              <a:t>Application </a:t>
            </a:r>
            <a:r>
              <a:rPr lang="en-US" sz="1000" dirty="0"/>
              <a:t>Year</a:t>
            </a:r>
          </a:p>
          <a:p>
            <a:pPr marL="274320" lvl="1" indent="0">
              <a:buNone/>
            </a:pPr>
            <a:r>
              <a:rPr lang="en-US" sz="1000" dirty="0" smtClean="0"/>
              <a:t>25 </a:t>
            </a:r>
            <a:r>
              <a:rPr lang="en-US" sz="1000" dirty="0"/>
              <a:t>- </a:t>
            </a:r>
            <a:r>
              <a:rPr lang="en-US" sz="1000" dirty="0"/>
              <a:t>ACT </a:t>
            </a:r>
            <a:r>
              <a:rPr lang="en-US" sz="1000" dirty="0"/>
              <a:t>Composite Score</a:t>
            </a:r>
          </a:p>
          <a:p>
            <a:pPr marL="274320" lvl="1" indent="0">
              <a:buNone/>
            </a:pPr>
            <a:r>
              <a:rPr lang="en-US" sz="1000" dirty="0" smtClean="0"/>
              <a:t>26 </a:t>
            </a:r>
            <a:r>
              <a:rPr lang="en-US" sz="1000" dirty="0"/>
              <a:t>- </a:t>
            </a:r>
            <a:r>
              <a:rPr lang="en-US" sz="1000" dirty="0"/>
              <a:t>SAT </a:t>
            </a:r>
            <a:r>
              <a:rPr lang="en-US" sz="1000" dirty="0"/>
              <a:t>Combined </a:t>
            </a:r>
            <a:r>
              <a:rPr lang="en-US" sz="1000" dirty="0"/>
              <a:t>Score</a:t>
            </a:r>
            <a:endParaRPr lang="en-US" sz="1000" dirty="0"/>
          </a:p>
          <a:p>
            <a:r>
              <a:rPr lang="en-US" sz="1200" dirty="0" smtClean="0"/>
              <a:t>TEA GED Data</a:t>
            </a:r>
            <a:endParaRPr lang="en-US" sz="1200" dirty="0"/>
          </a:p>
          <a:p>
            <a:pPr marL="274320" lvl="1" indent="0">
              <a:buNone/>
            </a:pPr>
            <a:r>
              <a:rPr lang="en-US" sz="1000" dirty="0"/>
              <a:t>Student Identification Number</a:t>
            </a:r>
          </a:p>
          <a:p>
            <a:pPr marL="274320" lvl="1" indent="0">
              <a:buNone/>
            </a:pPr>
            <a:r>
              <a:rPr lang="en-US" sz="1000" dirty="0"/>
              <a:t>GED Certification </a:t>
            </a:r>
            <a:r>
              <a:rPr lang="en-US" sz="1000" dirty="0" smtClean="0"/>
              <a:t>Date</a:t>
            </a:r>
            <a:endParaRPr lang="en-US" sz="1000" dirty="0"/>
          </a:p>
          <a:p>
            <a:r>
              <a:rPr lang="en-US" sz="1200" dirty="0" smtClean="0"/>
              <a:t>SAT and ACT </a:t>
            </a:r>
            <a:r>
              <a:rPr lang="en-US" sz="1200" dirty="0"/>
              <a:t>National </a:t>
            </a:r>
            <a:r>
              <a:rPr lang="en-US" sz="1200" dirty="0"/>
              <a:t>Averages</a:t>
            </a:r>
            <a:endParaRPr lang="en-US" sz="1200" dirty="0"/>
          </a:p>
          <a:p>
            <a:pPr marL="274320" lvl="1" indent="0">
              <a:buNone/>
            </a:pPr>
            <a:r>
              <a:rPr lang="en-US" sz="1000" dirty="0"/>
              <a:t>www.collegeboard.org</a:t>
            </a:r>
          </a:p>
          <a:p>
            <a:pPr marL="274320" lvl="1" indent="0">
              <a:buNone/>
            </a:pPr>
            <a:r>
              <a:rPr lang="en-US" sz="1000" dirty="0" smtClean="0"/>
              <a:t>www.act.org</a:t>
            </a:r>
            <a:endParaRPr lang="en-US" sz="1000" dirty="0"/>
          </a:p>
        </p:txBody>
      </p:sp>
      <p:sp>
        <p:nvSpPr>
          <p:cNvPr id="5" name="Slide Number Placeholder 4"/>
          <p:cNvSpPr>
            <a:spLocks noGrp="1"/>
          </p:cNvSpPr>
          <p:nvPr>
            <p:ph type="sldNum" sz="quarter" idx="12"/>
          </p:nvPr>
        </p:nvSpPr>
        <p:spPr/>
        <p:txBody>
          <a:bodyPr/>
          <a:lstStyle/>
          <a:p>
            <a:fld id="{4EB8BB31-43A1-4BDB-A92B-E53281052534}" type="slidenum">
              <a:rPr lang="en-US" smtClean="0"/>
              <a:t>13</a:t>
            </a:fld>
            <a:endParaRPr lang="en-US" dirty="0"/>
          </a:p>
        </p:txBody>
      </p:sp>
    </p:spTree>
    <p:extLst>
      <p:ext uri="{BB962C8B-B14F-4D97-AF65-F5344CB8AC3E}">
        <p14:creationId xmlns:p14="http://schemas.microsoft.com/office/powerpoint/2010/main" val="3490580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a:t>
            </a:r>
            <a:endParaRPr lang="en-US" dirty="0"/>
          </a:p>
        </p:txBody>
      </p:sp>
      <p:sp>
        <p:nvSpPr>
          <p:cNvPr id="3" name="Text Placeholder 2"/>
          <p:cNvSpPr>
            <a:spLocks noGrp="1"/>
          </p:cNvSpPr>
          <p:nvPr>
            <p:ph type="body" idx="2"/>
          </p:nvPr>
        </p:nvSpPr>
        <p:spPr/>
        <p:txBody>
          <a:bodyPr>
            <a:normAutofit/>
          </a:bodyPr>
          <a:lstStyle/>
          <a:p>
            <a:r>
              <a:rPr lang="en-US" sz="1800" dirty="0"/>
              <a:t>Points awarded for students who complete their 30th, 60th, or 90th hour at the </a:t>
            </a:r>
            <a:r>
              <a:rPr lang="en-US" sz="1800" dirty="0" smtClean="0"/>
              <a:t>institution.</a:t>
            </a:r>
          </a:p>
          <a:p>
            <a:r>
              <a:rPr lang="en-US" sz="1800" dirty="0" smtClean="0"/>
              <a:t>To </a:t>
            </a:r>
            <a:r>
              <a:rPr lang="en-US" sz="1800" dirty="0"/>
              <a:t>incentivize the use of effective persistence policies.</a:t>
            </a:r>
          </a:p>
          <a:p>
            <a:r>
              <a:rPr lang="en-US" sz="1800" dirty="0"/>
              <a:t> </a:t>
            </a:r>
          </a:p>
        </p:txBody>
      </p:sp>
      <p:sp>
        <p:nvSpPr>
          <p:cNvPr id="4" name="Content Placeholder 3"/>
          <p:cNvSpPr>
            <a:spLocks noGrp="1"/>
          </p:cNvSpPr>
          <p:nvPr>
            <p:ph sz="quarter" idx="1"/>
          </p:nvPr>
        </p:nvSpPr>
        <p:spPr/>
        <p:txBody>
          <a:bodyPr>
            <a:normAutofit/>
          </a:bodyPr>
          <a:lstStyle/>
          <a:p>
            <a:r>
              <a:rPr lang="en-US" sz="1400" dirty="0"/>
              <a:t>One point awarded for students </a:t>
            </a:r>
            <a:r>
              <a:rPr lang="en-US" sz="1400" u="sng" dirty="0"/>
              <a:t>successfully completing</a:t>
            </a:r>
            <a:r>
              <a:rPr lang="en-US" sz="1400" dirty="0"/>
              <a:t> 30, 60, or 90 hours at the institution as reported on the CBM00S – Student Schedule Report</a:t>
            </a:r>
          </a:p>
          <a:p>
            <a:pPr lvl="1"/>
            <a:r>
              <a:rPr lang="en-US" sz="900" dirty="0"/>
              <a:t>Last five years – FY 2012 includes data  from fall 2007 to summer 2012</a:t>
            </a:r>
          </a:p>
          <a:p>
            <a:pPr lvl="1"/>
            <a:r>
              <a:rPr lang="en-US" sz="900" dirty="0"/>
              <a:t>Successful completion reported as A, B, C, D, or Credit/Passed in 24</a:t>
            </a:r>
          </a:p>
          <a:p>
            <a:pPr lvl="1"/>
            <a:r>
              <a:rPr lang="en-US" sz="900" dirty="0"/>
              <a:t>Prior to summer 2011, students receiving a failing grade are included in counts</a:t>
            </a:r>
          </a:p>
          <a:p>
            <a:r>
              <a:rPr lang="en-US" sz="1400" dirty="0" smtClean="0"/>
              <a:t>All </a:t>
            </a:r>
            <a:r>
              <a:rPr lang="en-US" sz="1400" dirty="0" smtClean="0"/>
              <a:t>undergraduate students enrolled at the institution</a:t>
            </a:r>
          </a:p>
          <a:p>
            <a:r>
              <a:rPr lang="en-US" sz="1400" dirty="0" smtClean="0"/>
              <a:t>College-level </a:t>
            </a:r>
            <a:r>
              <a:rPr lang="en-US" sz="1400" dirty="0" smtClean="0"/>
              <a:t>hours </a:t>
            </a:r>
            <a:r>
              <a:rPr lang="en-US" sz="1400" dirty="0" smtClean="0"/>
              <a:t>earned at the </a:t>
            </a:r>
            <a:r>
              <a:rPr lang="en-US" sz="1400" dirty="0" smtClean="0"/>
              <a:t>institution currently enrolled</a:t>
            </a:r>
            <a:endParaRPr lang="en-US" sz="1400" dirty="0" smtClean="0"/>
          </a:p>
          <a:p>
            <a:pPr lvl="1"/>
            <a:r>
              <a:rPr lang="en-US" sz="900" dirty="0" smtClean="0"/>
              <a:t>Exclude hours </a:t>
            </a:r>
            <a:r>
              <a:rPr lang="en-US" sz="900" dirty="0" smtClean="0"/>
              <a:t>earned at  other </a:t>
            </a:r>
            <a:r>
              <a:rPr lang="en-US" sz="900" dirty="0" smtClean="0"/>
              <a:t>institutions </a:t>
            </a:r>
          </a:p>
          <a:p>
            <a:pPr lvl="1"/>
            <a:r>
              <a:rPr lang="en-US" sz="900" dirty="0" smtClean="0"/>
              <a:t>Exclude developmental education hours</a:t>
            </a:r>
            <a:endParaRPr lang="en-US" sz="900" dirty="0" smtClean="0"/>
          </a:p>
          <a:p>
            <a:r>
              <a:rPr lang="en-US" sz="1400" dirty="0" smtClean="0"/>
              <a:t>Examples</a:t>
            </a:r>
            <a:endParaRPr lang="en-US" sz="1400" dirty="0" smtClean="0"/>
          </a:p>
        </p:txBody>
      </p:sp>
      <p:graphicFrame>
        <p:nvGraphicFramePr>
          <p:cNvPr id="5" name="Table 4"/>
          <p:cNvGraphicFramePr>
            <a:graphicFrameLocks noGrp="1"/>
          </p:cNvGraphicFramePr>
          <p:nvPr>
            <p:extLst>
              <p:ext uri="{D42A27DB-BD31-4B8C-83A1-F6EECF244321}">
                <p14:modId xmlns:p14="http://schemas.microsoft.com/office/powerpoint/2010/main" val="2765478845"/>
              </p:ext>
            </p:extLst>
          </p:nvPr>
        </p:nvGraphicFramePr>
        <p:xfrm>
          <a:off x="3429000" y="3038552"/>
          <a:ext cx="5257800" cy="3209848"/>
        </p:xfrm>
        <a:graphic>
          <a:graphicData uri="http://schemas.openxmlformats.org/drawingml/2006/table">
            <a:tbl>
              <a:tblPr firstRow="1" bandRow="1">
                <a:tableStyleId>{F5AB1C69-6EDB-4FF4-983F-18BD219EF322}</a:tableStyleId>
              </a:tblPr>
              <a:tblGrid>
                <a:gridCol w="838200"/>
                <a:gridCol w="1371600"/>
                <a:gridCol w="1295400"/>
                <a:gridCol w="762000"/>
                <a:gridCol w="990600"/>
              </a:tblGrid>
              <a:tr h="959054">
                <a:tc>
                  <a:txBody>
                    <a:bodyPr/>
                    <a:lstStyle/>
                    <a:p>
                      <a:pPr algn="ctr"/>
                      <a:r>
                        <a:rPr lang="en-US" sz="1200" dirty="0" smtClean="0"/>
                        <a:t>Student</a:t>
                      </a:r>
                      <a:endParaRPr lang="en-US" sz="1200" dirty="0"/>
                    </a:p>
                  </a:txBody>
                  <a:tcPr anchor="b"/>
                </a:tc>
                <a:tc>
                  <a:txBody>
                    <a:bodyPr/>
                    <a:lstStyle/>
                    <a:p>
                      <a:pPr algn="ctr"/>
                      <a:r>
                        <a:rPr lang="en-US" sz="1200" dirty="0" smtClean="0"/>
                        <a:t>Hours</a:t>
                      </a:r>
                      <a:r>
                        <a:rPr lang="en-US" sz="1200" baseline="0" dirty="0" smtClean="0"/>
                        <a:t> Earned at the Institution in prior  Fiscal Years</a:t>
                      </a:r>
                      <a:endParaRPr lang="en-US" sz="1200" dirty="0"/>
                    </a:p>
                  </a:txBody>
                  <a:tcPr anchor="b"/>
                </a:tc>
                <a:tc>
                  <a:txBody>
                    <a:bodyPr/>
                    <a:lstStyle/>
                    <a:p>
                      <a:pPr algn="ctr"/>
                      <a:r>
                        <a:rPr lang="en-US" sz="1200" dirty="0" smtClean="0"/>
                        <a:t>Hours</a:t>
                      </a:r>
                      <a:r>
                        <a:rPr lang="en-US" sz="1200" baseline="0" dirty="0" smtClean="0"/>
                        <a:t> Earned at the Institution in current Fiscal Year</a:t>
                      </a:r>
                      <a:endParaRPr lang="en-US" sz="1200" dirty="0"/>
                    </a:p>
                  </a:txBody>
                  <a:tcPr anchor="b"/>
                </a:tc>
                <a:tc>
                  <a:txBody>
                    <a:bodyPr/>
                    <a:lstStyle/>
                    <a:p>
                      <a:pPr algn="ctr"/>
                      <a:r>
                        <a:rPr lang="en-US" sz="1200" dirty="0" smtClean="0"/>
                        <a:t>Total</a:t>
                      </a:r>
                      <a:endParaRPr lang="en-US" sz="1200" dirty="0"/>
                    </a:p>
                  </a:txBody>
                  <a:tcPr anchor="b"/>
                </a:tc>
                <a:tc>
                  <a:txBody>
                    <a:bodyPr/>
                    <a:lstStyle/>
                    <a:p>
                      <a:pPr algn="ctr"/>
                      <a:r>
                        <a:rPr lang="en-US" sz="1200" dirty="0" smtClean="0"/>
                        <a:t>Weighted Points</a:t>
                      </a:r>
                      <a:endParaRPr lang="en-US" sz="1200" dirty="0"/>
                    </a:p>
                  </a:txBody>
                  <a:tcPr anchor="b"/>
                </a:tc>
              </a:tr>
              <a:tr h="275501">
                <a:tc>
                  <a:txBody>
                    <a:bodyPr/>
                    <a:lstStyle/>
                    <a:p>
                      <a:pPr algn="ctr"/>
                      <a:r>
                        <a:rPr kumimoji="0" lang="en-US" sz="1200" u="none" strike="noStrike" kern="1200" baseline="0" dirty="0" smtClean="0"/>
                        <a:t>1</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30</a:t>
                      </a:r>
                      <a:endParaRPr lang="en-US" sz="1200" dirty="0"/>
                    </a:p>
                  </a:txBody>
                  <a:tcPr/>
                </a:tc>
                <a:tc>
                  <a:txBody>
                    <a:bodyPr/>
                    <a:lstStyle/>
                    <a:p>
                      <a:pPr algn="ctr"/>
                      <a:r>
                        <a:rPr lang="en-US" sz="1200" dirty="0" smtClean="0"/>
                        <a:t>30</a:t>
                      </a:r>
                      <a:endParaRPr lang="en-US" sz="1200" dirty="0"/>
                    </a:p>
                  </a:txBody>
                  <a:tcPr/>
                </a:tc>
                <a:tc>
                  <a:txBody>
                    <a:bodyPr/>
                    <a:lstStyle/>
                    <a:p>
                      <a:pPr algn="ctr"/>
                      <a:r>
                        <a:rPr lang="en-US" sz="1200" dirty="0" smtClean="0"/>
                        <a:t>1</a:t>
                      </a:r>
                      <a:endParaRPr lang="en-US" sz="1200" dirty="0"/>
                    </a:p>
                  </a:txBody>
                  <a:tcPr/>
                </a:tc>
              </a:tr>
              <a:tr h="275501">
                <a:tc>
                  <a:txBody>
                    <a:bodyPr/>
                    <a:lstStyle/>
                    <a:p>
                      <a:pPr algn="ctr"/>
                      <a:r>
                        <a:rPr kumimoji="0" lang="en-US" sz="1200" u="none" strike="noStrike" kern="1200" baseline="0" dirty="0" smtClean="0"/>
                        <a:t>2</a:t>
                      </a:r>
                      <a:endParaRPr lang="en-US" sz="1200" dirty="0"/>
                    </a:p>
                  </a:txBody>
                  <a:tcPr/>
                </a:tc>
                <a:tc>
                  <a:txBody>
                    <a:bodyPr/>
                    <a:lstStyle/>
                    <a:p>
                      <a:pPr algn="ctr"/>
                      <a:r>
                        <a:rPr lang="en-US" sz="1200" dirty="0" smtClean="0"/>
                        <a:t>21</a:t>
                      </a:r>
                      <a:endParaRPr lang="en-US" sz="1200" dirty="0"/>
                    </a:p>
                  </a:txBody>
                  <a:tcPr/>
                </a:tc>
                <a:tc>
                  <a:txBody>
                    <a:bodyPr/>
                    <a:lstStyle/>
                    <a:p>
                      <a:pPr algn="ctr"/>
                      <a:r>
                        <a:rPr lang="en-US" sz="1200" dirty="0" smtClean="0"/>
                        <a:t>24</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1</a:t>
                      </a:r>
                      <a:endParaRPr lang="en-US" sz="1200" dirty="0"/>
                    </a:p>
                  </a:txBody>
                  <a:tcPr/>
                </a:tc>
              </a:tr>
              <a:tr h="275501">
                <a:tc>
                  <a:txBody>
                    <a:bodyPr/>
                    <a:lstStyle/>
                    <a:p>
                      <a:pPr algn="ctr"/>
                      <a:r>
                        <a:rPr kumimoji="0" lang="en-US" sz="1200" u="none" strike="noStrike" kern="1200" baseline="0" dirty="0" smtClean="0"/>
                        <a:t>3</a:t>
                      </a:r>
                      <a:endParaRPr lang="en-US" sz="1200" dirty="0"/>
                    </a:p>
                  </a:txBody>
                  <a:tcPr/>
                </a:tc>
                <a:tc>
                  <a:txBody>
                    <a:bodyPr/>
                    <a:lstStyle/>
                    <a:p>
                      <a:pPr algn="ctr"/>
                      <a:r>
                        <a:rPr lang="en-US" sz="1200" dirty="0" smtClean="0"/>
                        <a:t>30</a:t>
                      </a:r>
                      <a:endParaRPr lang="en-US" sz="1200" dirty="0"/>
                    </a:p>
                  </a:txBody>
                  <a:tcPr/>
                </a:tc>
                <a:tc>
                  <a:txBody>
                    <a:bodyPr/>
                    <a:lstStyle/>
                    <a:p>
                      <a:pPr algn="ctr"/>
                      <a:r>
                        <a:rPr lang="en-US" sz="1200" dirty="0" smtClean="0"/>
                        <a:t>30</a:t>
                      </a:r>
                      <a:endParaRPr lang="en-US" sz="1200" dirty="0"/>
                    </a:p>
                  </a:txBody>
                  <a:tcPr/>
                </a:tc>
                <a:tc>
                  <a:txBody>
                    <a:bodyPr/>
                    <a:lstStyle/>
                    <a:p>
                      <a:pPr algn="ctr"/>
                      <a:r>
                        <a:rPr lang="en-US" sz="1200" dirty="0" smtClean="0"/>
                        <a:t>60</a:t>
                      </a:r>
                      <a:endParaRPr lang="en-US" sz="1200" dirty="0"/>
                    </a:p>
                  </a:txBody>
                  <a:tcPr/>
                </a:tc>
                <a:tc>
                  <a:txBody>
                    <a:bodyPr/>
                    <a:lstStyle/>
                    <a:p>
                      <a:pPr algn="ctr"/>
                      <a:r>
                        <a:rPr lang="en-US" sz="1200" dirty="0" smtClean="0"/>
                        <a:t>1</a:t>
                      </a:r>
                      <a:endParaRPr lang="en-US" sz="1200" dirty="0"/>
                    </a:p>
                  </a:txBody>
                  <a:tcPr/>
                </a:tc>
              </a:tr>
              <a:tr h="275501">
                <a:tc>
                  <a:txBody>
                    <a:bodyPr/>
                    <a:lstStyle/>
                    <a:p>
                      <a:pPr algn="ctr"/>
                      <a:r>
                        <a:rPr lang="en-US" sz="1200" dirty="0" smtClean="0"/>
                        <a:t>4</a:t>
                      </a:r>
                      <a:endParaRPr lang="en-US" sz="1200" b="0" dirty="0"/>
                    </a:p>
                  </a:txBody>
                  <a:tcPr/>
                </a:tc>
                <a:tc>
                  <a:txBody>
                    <a:bodyPr/>
                    <a:lstStyle/>
                    <a:p>
                      <a:pPr algn="ctr"/>
                      <a:r>
                        <a:rPr lang="en-US" sz="1200" dirty="0" smtClean="0"/>
                        <a:t>45</a:t>
                      </a:r>
                      <a:endParaRPr lang="en-US" sz="1200" dirty="0"/>
                    </a:p>
                  </a:txBody>
                  <a:tcPr/>
                </a:tc>
                <a:tc>
                  <a:txBody>
                    <a:bodyPr/>
                    <a:lstStyle/>
                    <a:p>
                      <a:pPr algn="ctr"/>
                      <a:r>
                        <a:rPr lang="en-US" sz="1200" dirty="0" smtClean="0"/>
                        <a:t>12</a:t>
                      </a:r>
                    </a:p>
                  </a:txBody>
                  <a:tcPr/>
                </a:tc>
                <a:tc>
                  <a:txBody>
                    <a:bodyPr/>
                    <a:lstStyle/>
                    <a:p>
                      <a:pPr algn="ctr"/>
                      <a:r>
                        <a:rPr lang="en-US" sz="1200" dirty="0" smtClean="0"/>
                        <a:t>57</a:t>
                      </a:r>
                    </a:p>
                  </a:txBody>
                  <a:tcPr/>
                </a:tc>
                <a:tc>
                  <a:txBody>
                    <a:bodyPr/>
                    <a:lstStyle/>
                    <a:p>
                      <a:pPr algn="ctr"/>
                      <a:r>
                        <a:rPr lang="en-US" sz="1200" dirty="0" smtClean="0"/>
                        <a:t>0</a:t>
                      </a:r>
                    </a:p>
                  </a:txBody>
                  <a:tcPr/>
                </a:tc>
              </a:tr>
              <a:tr h="275501">
                <a:tc>
                  <a:txBody>
                    <a:bodyPr/>
                    <a:lstStyle/>
                    <a:p>
                      <a:pPr algn="ctr"/>
                      <a:r>
                        <a:rPr lang="en-US" sz="1200" dirty="0" smtClean="0"/>
                        <a:t>5</a:t>
                      </a:r>
                      <a:endParaRPr lang="en-US" sz="1200" b="0" dirty="0"/>
                    </a:p>
                  </a:txBody>
                  <a:tcPr/>
                </a:tc>
                <a:tc>
                  <a:txBody>
                    <a:bodyPr/>
                    <a:lstStyle/>
                    <a:p>
                      <a:pPr algn="ctr"/>
                      <a:r>
                        <a:rPr lang="en-US" sz="1200" dirty="0" smtClean="0"/>
                        <a:t>60</a:t>
                      </a:r>
                      <a:endParaRPr lang="en-US" sz="1200" dirty="0"/>
                    </a:p>
                  </a:txBody>
                  <a:tcPr/>
                </a:tc>
                <a:tc>
                  <a:txBody>
                    <a:bodyPr/>
                    <a:lstStyle/>
                    <a:p>
                      <a:pPr algn="ctr"/>
                      <a:r>
                        <a:rPr lang="en-US" sz="1200" dirty="0" smtClean="0"/>
                        <a:t>30</a:t>
                      </a:r>
                    </a:p>
                  </a:txBody>
                  <a:tcPr/>
                </a:tc>
                <a:tc>
                  <a:txBody>
                    <a:bodyPr/>
                    <a:lstStyle/>
                    <a:p>
                      <a:pPr algn="ctr"/>
                      <a:r>
                        <a:rPr lang="en-US" sz="1200" dirty="0" smtClean="0"/>
                        <a:t>90</a:t>
                      </a:r>
                    </a:p>
                  </a:txBody>
                  <a:tcPr/>
                </a:tc>
                <a:tc>
                  <a:txBody>
                    <a:bodyPr/>
                    <a:lstStyle/>
                    <a:p>
                      <a:pPr algn="ctr"/>
                      <a:r>
                        <a:rPr lang="en-US" sz="1200" dirty="0" smtClean="0"/>
                        <a:t>1</a:t>
                      </a:r>
                    </a:p>
                  </a:txBody>
                  <a:tcPr/>
                </a:tc>
              </a:tr>
              <a:tr h="275501">
                <a:tc>
                  <a:txBody>
                    <a:bodyPr/>
                    <a:lstStyle/>
                    <a:p>
                      <a:pPr algn="ctr"/>
                      <a:r>
                        <a:rPr lang="en-US" sz="1200" dirty="0" smtClean="0"/>
                        <a:t>6</a:t>
                      </a:r>
                      <a:endParaRPr lang="en-US" sz="1200" b="0" dirty="0"/>
                    </a:p>
                  </a:txBody>
                  <a:tcPr/>
                </a:tc>
                <a:tc>
                  <a:txBody>
                    <a:bodyPr/>
                    <a:lstStyle/>
                    <a:p>
                      <a:pPr algn="ctr"/>
                      <a:r>
                        <a:rPr lang="en-US" sz="1200" dirty="0" smtClean="0"/>
                        <a:t>75</a:t>
                      </a:r>
                      <a:endParaRPr lang="en-US" sz="1200" dirty="0"/>
                    </a:p>
                  </a:txBody>
                  <a:tcPr/>
                </a:tc>
                <a:tc>
                  <a:txBody>
                    <a:bodyPr/>
                    <a:lstStyle/>
                    <a:p>
                      <a:pPr algn="ctr"/>
                      <a:r>
                        <a:rPr lang="en-US" sz="1200" dirty="0" smtClean="0"/>
                        <a:t>30</a:t>
                      </a:r>
                    </a:p>
                  </a:txBody>
                  <a:tcPr/>
                </a:tc>
                <a:tc>
                  <a:txBody>
                    <a:bodyPr/>
                    <a:lstStyle/>
                    <a:p>
                      <a:pPr algn="ctr"/>
                      <a:r>
                        <a:rPr lang="en-US" sz="1200" dirty="0" smtClean="0"/>
                        <a:t>105</a:t>
                      </a:r>
                    </a:p>
                  </a:txBody>
                  <a:tcPr/>
                </a:tc>
                <a:tc>
                  <a:txBody>
                    <a:bodyPr/>
                    <a:lstStyle/>
                    <a:p>
                      <a:pPr algn="ctr"/>
                      <a:r>
                        <a:rPr lang="en-US" sz="1200" dirty="0" smtClean="0"/>
                        <a:t>1</a:t>
                      </a:r>
                    </a:p>
                  </a:txBody>
                  <a:tcPr/>
                </a:tc>
              </a:tr>
              <a:tr h="275501">
                <a:tc>
                  <a:txBody>
                    <a:bodyPr/>
                    <a:lstStyle/>
                    <a:p>
                      <a:pPr algn="ctr"/>
                      <a:r>
                        <a:rPr lang="en-US" sz="1200" dirty="0" smtClean="0"/>
                        <a:t>7</a:t>
                      </a:r>
                      <a:endParaRPr lang="en-US" sz="1200" b="0" dirty="0"/>
                    </a:p>
                  </a:txBody>
                  <a:tcPr/>
                </a:tc>
                <a:tc>
                  <a:txBody>
                    <a:bodyPr/>
                    <a:lstStyle/>
                    <a:p>
                      <a:pPr algn="ctr"/>
                      <a:r>
                        <a:rPr lang="en-US" sz="1200" dirty="0" smtClean="0"/>
                        <a:t>90</a:t>
                      </a:r>
                      <a:endParaRPr lang="en-US" sz="1200" dirty="0"/>
                    </a:p>
                  </a:txBody>
                  <a:tcPr/>
                </a:tc>
                <a:tc>
                  <a:txBody>
                    <a:bodyPr/>
                    <a:lstStyle/>
                    <a:p>
                      <a:pPr algn="ctr"/>
                      <a:r>
                        <a:rPr lang="en-US" sz="1200" dirty="0" smtClean="0"/>
                        <a:t>30</a:t>
                      </a:r>
                    </a:p>
                  </a:txBody>
                  <a:tcPr/>
                </a:tc>
                <a:tc>
                  <a:txBody>
                    <a:bodyPr/>
                    <a:lstStyle/>
                    <a:p>
                      <a:pPr algn="ctr"/>
                      <a:r>
                        <a:rPr lang="en-US" sz="1200" dirty="0" smtClean="0"/>
                        <a:t>120</a:t>
                      </a:r>
                    </a:p>
                  </a:txBody>
                  <a:tcPr/>
                </a:tc>
                <a:tc>
                  <a:txBody>
                    <a:bodyPr/>
                    <a:lstStyle/>
                    <a:p>
                      <a:pPr algn="ctr"/>
                      <a:r>
                        <a:rPr lang="en-US" sz="1200" dirty="0" smtClean="0"/>
                        <a:t>0</a:t>
                      </a:r>
                    </a:p>
                  </a:txBody>
                  <a:tcPr/>
                </a:tc>
              </a:tr>
              <a:tr h="275501">
                <a:tc>
                  <a:txBody>
                    <a:bodyPr/>
                    <a:lstStyle/>
                    <a:p>
                      <a:pPr algn="ctr"/>
                      <a:r>
                        <a:rPr lang="en-US" sz="1200" dirty="0" smtClean="0"/>
                        <a:t>8</a:t>
                      </a:r>
                      <a:endParaRPr lang="en-US" sz="1200" b="0" dirty="0"/>
                    </a:p>
                  </a:txBody>
                  <a:tcPr/>
                </a:tc>
                <a:tc>
                  <a:txBody>
                    <a:bodyPr/>
                    <a:lstStyle/>
                    <a:p>
                      <a:pPr algn="ctr"/>
                      <a:r>
                        <a:rPr lang="en-US" sz="1200" dirty="0" smtClean="0"/>
                        <a:t>29</a:t>
                      </a:r>
                      <a:endParaRPr lang="en-US" sz="1200" dirty="0"/>
                    </a:p>
                  </a:txBody>
                  <a:tcPr/>
                </a:tc>
                <a:tc>
                  <a:txBody>
                    <a:bodyPr/>
                    <a:lstStyle/>
                    <a:p>
                      <a:pPr algn="ctr"/>
                      <a:r>
                        <a:rPr lang="en-US" sz="1200" dirty="0" smtClean="0"/>
                        <a:t>45</a:t>
                      </a:r>
                    </a:p>
                  </a:txBody>
                  <a:tcPr/>
                </a:tc>
                <a:tc>
                  <a:txBody>
                    <a:bodyPr/>
                    <a:lstStyle/>
                    <a:p>
                      <a:pPr algn="ctr"/>
                      <a:r>
                        <a:rPr lang="en-US" sz="1200" dirty="0" smtClean="0"/>
                        <a:t>74</a:t>
                      </a:r>
                    </a:p>
                  </a:txBody>
                  <a:tcPr/>
                </a:tc>
                <a:tc>
                  <a:txBody>
                    <a:bodyPr/>
                    <a:lstStyle/>
                    <a:p>
                      <a:pPr algn="ctr"/>
                      <a:r>
                        <a:rPr lang="en-US" sz="1200" dirty="0" smtClean="0"/>
                        <a:t>2</a:t>
                      </a:r>
                    </a:p>
                  </a:txBody>
                  <a:tcPr/>
                </a:tc>
              </a:tr>
            </a:tbl>
          </a:graphicData>
        </a:graphic>
      </p:graphicFrame>
      <p:sp>
        <p:nvSpPr>
          <p:cNvPr id="6" name="Slide Number Placeholder 5"/>
          <p:cNvSpPr>
            <a:spLocks noGrp="1"/>
          </p:cNvSpPr>
          <p:nvPr>
            <p:ph type="sldNum" sz="quarter" idx="12"/>
          </p:nvPr>
        </p:nvSpPr>
        <p:spPr/>
        <p:txBody>
          <a:bodyPr/>
          <a:lstStyle/>
          <a:p>
            <a:fld id="{4EB8BB31-43A1-4BDB-A92B-E53281052534}" type="slidenum">
              <a:rPr lang="en-US" smtClean="0"/>
              <a:t>14</a:t>
            </a:fld>
            <a:endParaRPr lang="en-US" dirty="0"/>
          </a:p>
        </p:txBody>
      </p:sp>
    </p:spTree>
    <p:extLst>
      <p:ext uri="{BB962C8B-B14F-4D97-AF65-F5344CB8AC3E}">
        <p14:creationId xmlns:p14="http://schemas.microsoft.com/office/powerpoint/2010/main" val="609440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 Data Elements</a:t>
            </a:r>
            <a:endParaRPr lang="en-US" dirty="0"/>
          </a:p>
        </p:txBody>
      </p:sp>
      <p:sp>
        <p:nvSpPr>
          <p:cNvPr id="3" name="Text Placeholder 2"/>
          <p:cNvSpPr>
            <a:spLocks noGrp="1"/>
          </p:cNvSpPr>
          <p:nvPr>
            <p:ph type="body" idx="2"/>
          </p:nvPr>
        </p:nvSpPr>
        <p:spPr/>
        <p:txBody>
          <a:bodyPr>
            <a:normAutofit/>
          </a:bodyPr>
          <a:lstStyle/>
          <a:p>
            <a:r>
              <a:rPr lang="en-US" sz="1800" dirty="0"/>
              <a:t>Points awarded for students who complete their 30th, 60th, or 90th hour at the </a:t>
            </a:r>
            <a:r>
              <a:rPr lang="en-US" sz="1800" dirty="0" smtClean="0"/>
              <a:t>institution.</a:t>
            </a:r>
          </a:p>
          <a:p>
            <a:r>
              <a:rPr lang="en-US" sz="1800" dirty="0" smtClean="0"/>
              <a:t>To </a:t>
            </a:r>
            <a:r>
              <a:rPr lang="en-US" sz="1800" dirty="0"/>
              <a:t>incentivize the use of effective persistence policies.</a:t>
            </a:r>
          </a:p>
          <a:p>
            <a:r>
              <a:rPr lang="en-US" sz="1800" dirty="0"/>
              <a:t> </a:t>
            </a:r>
          </a:p>
        </p:txBody>
      </p:sp>
      <p:sp>
        <p:nvSpPr>
          <p:cNvPr id="4" name="Content Placeholder 3"/>
          <p:cNvSpPr>
            <a:spLocks noGrp="1"/>
          </p:cNvSpPr>
          <p:nvPr>
            <p:ph sz="quarter" idx="1"/>
          </p:nvPr>
        </p:nvSpPr>
        <p:spPr/>
        <p:txBody>
          <a:bodyPr>
            <a:normAutofit/>
          </a:bodyPr>
          <a:lstStyle/>
          <a:p>
            <a:r>
              <a:rPr lang="en-US" sz="1200" dirty="0" smtClean="0"/>
              <a:t>CBM001</a:t>
            </a:r>
            <a:r>
              <a:rPr lang="en-US" sz="1200" dirty="0"/>
              <a:t> </a:t>
            </a:r>
            <a:r>
              <a:rPr lang="en-US" sz="1200" dirty="0" smtClean="0"/>
              <a:t>– Student </a:t>
            </a:r>
            <a:endParaRPr lang="en-US" sz="1200" dirty="0"/>
          </a:p>
          <a:p>
            <a:pPr marL="274320" lvl="1" indent="0">
              <a:buNone/>
            </a:pPr>
            <a:r>
              <a:rPr lang="en-US" sz="1000" dirty="0" smtClean="0"/>
              <a:t>2 </a:t>
            </a:r>
            <a:r>
              <a:rPr lang="en-US" sz="1000" dirty="0"/>
              <a:t>- Institution Code</a:t>
            </a:r>
          </a:p>
          <a:p>
            <a:pPr marL="274320" lvl="1" indent="0">
              <a:buNone/>
            </a:pPr>
            <a:r>
              <a:rPr lang="en-US" sz="1000" dirty="0" smtClean="0"/>
              <a:t>3 </a:t>
            </a:r>
            <a:r>
              <a:rPr lang="en-US" sz="1000" dirty="0"/>
              <a:t>- Student Identification Number</a:t>
            </a:r>
          </a:p>
          <a:p>
            <a:pPr marL="274320" lvl="1" indent="0">
              <a:buNone/>
            </a:pPr>
            <a:r>
              <a:rPr lang="en-US" sz="1000" dirty="0" smtClean="0"/>
              <a:t>5 </a:t>
            </a:r>
            <a:r>
              <a:rPr lang="en-US" sz="1000" dirty="0"/>
              <a:t>- </a:t>
            </a:r>
            <a:r>
              <a:rPr lang="en-US" sz="1000" dirty="0" smtClean="0"/>
              <a:t>Classification</a:t>
            </a:r>
            <a:endParaRPr lang="en-US" sz="1000" dirty="0"/>
          </a:p>
          <a:p>
            <a:pPr marL="274320" lvl="1" indent="0">
              <a:buNone/>
            </a:pPr>
            <a:r>
              <a:rPr lang="en-US" sz="1000" dirty="0" smtClean="0"/>
              <a:t>6 </a:t>
            </a:r>
            <a:r>
              <a:rPr lang="en-US" sz="1000" dirty="0"/>
              <a:t>- </a:t>
            </a:r>
            <a:r>
              <a:rPr lang="en-US" sz="1000" dirty="0" smtClean="0"/>
              <a:t>Date </a:t>
            </a:r>
            <a:r>
              <a:rPr lang="en-US" sz="1000" dirty="0"/>
              <a:t>of birth</a:t>
            </a:r>
          </a:p>
          <a:p>
            <a:pPr marL="274320" lvl="1" indent="0">
              <a:buNone/>
            </a:pPr>
            <a:r>
              <a:rPr lang="en-US" sz="1000" dirty="0" smtClean="0"/>
              <a:t>18 </a:t>
            </a:r>
            <a:r>
              <a:rPr lang="en-US" sz="1000" dirty="0"/>
              <a:t>- </a:t>
            </a:r>
            <a:r>
              <a:rPr lang="en-US" sz="1000" dirty="0" smtClean="0"/>
              <a:t>Semester</a:t>
            </a:r>
            <a:endParaRPr lang="en-US" sz="1000" dirty="0"/>
          </a:p>
          <a:p>
            <a:r>
              <a:rPr lang="en-US" sz="1200" dirty="0" smtClean="0"/>
              <a:t>CBM00N – Student Number change</a:t>
            </a:r>
            <a:endParaRPr lang="en-US" sz="1200" dirty="0"/>
          </a:p>
          <a:p>
            <a:pPr marL="274320" lvl="1" indent="0">
              <a:buNone/>
            </a:pPr>
            <a:r>
              <a:rPr lang="en-US" sz="1000" dirty="0" smtClean="0"/>
              <a:t>2 </a:t>
            </a:r>
            <a:r>
              <a:rPr lang="en-US" sz="1000" dirty="0"/>
              <a:t>- </a:t>
            </a:r>
            <a:r>
              <a:rPr lang="en-US" sz="1000" dirty="0" smtClean="0"/>
              <a:t>Institution </a:t>
            </a:r>
            <a:r>
              <a:rPr lang="en-US" sz="1000" dirty="0"/>
              <a:t>Code </a:t>
            </a:r>
          </a:p>
          <a:p>
            <a:pPr marL="274320" lvl="1" indent="0">
              <a:buNone/>
            </a:pPr>
            <a:r>
              <a:rPr lang="en-US" sz="1000" dirty="0" smtClean="0"/>
              <a:t>3 </a:t>
            </a:r>
            <a:r>
              <a:rPr lang="en-US" sz="1000" dirty="0"/>
              <a:t>- </a:t>
            </a:r>
            <a:r>
              <a:rPr lang="en-US" sz="1000" dirty="0" smtClean="0"/>
              <a:t>Current </a:t>
            </a:r>
            <a:r>
              <a:rPr lang="en-US" sz="1000" dirty="0"/>
              <a:t>Student Identification Number </a:t>
            </a:r>
          </a:p>
          <a:p>
            <a:pPr marL="274320" lvl="1" indent="0">
              <a:buNone/>
            </a:pPr>
            <a:r>
              <a:rPr lang="en-US" sz="1000" dirty="0" smtClean="0"/>
              <a:t>4 </a:t>
            </a:r>
            <a:r>
              <a:rPr lang="en-US" sz="1000" dirty="0"/>
              <a:t>- </a:t>
            </a:r>
            <a:r>
              <a:rPr lang="en-US" sz="1000" dirty="0" smtClean="0"/>
              <a:t>Current </a:t>
            </a:r>
            <a:r>
              <a:rPr lang="en-US" sz="1000" dirty="0"/>
              <a:t>Date of Birth </a:t>
            </a:r>
          </a:p>
          <a:p>
            <a:pPr marL="274320" lvl="1" indent="0">
              <a:buNone/>
            </a:pPr>
            <a:r>
              <a:rPr lang="en-US" sz="1000" dirty="0" smtClean="0"/>
              <a:t>6 </a:t>
            </a:r>
            <a:r>
              <a:rPr lang="en-US" sz="1000" dirty="0"/>
              <a:t>- </a:t>
            </a:r>
            <a:r>
              <a:rPr lang="en-US" sz="1000" dirty="0" smtClean="0"/>
              <a:t>Prior </a:t>
            </a:r>
            <a:r>
              <a:rPr lang="en-US" sz="1000" dirty="0"/>
              <a:t>Student Identification Number</a:t>
            </a:r>
          </a:p>
          <a:p>
            <a:pPr marL="274320" lvl="1" indent="0">
              <a:buNone/>
            </a:pPr>
            <a:r>
              <a:rPr lang="en-US" sz="1000" dirty="0" smtClean="0"/>
              <a:t>7 </a:t>
            </a:r>
            <a:r>
              <a:rPr lang="en-US" sz="1000" dirty="0"/>
              <a:t>- </a:t>
            </a:r>
            <a:r>
              <a:rPr lang="en-US" sz="1000" dirty="0" smtClean="0"/>
              <a:t>Prior </a:t>
            </a:r>
            <a:r>
              <a:rPr lang="en-US" sz="1000" dirty="0"/>
              <a:t>Date of Birth</a:t>
            </a:r>
          </a:p>
          <a:p>
            <a:pPr marL="0" indent="0">
              <a:buNone/>
            </a:pPr>
            <a:r>
              <a:rPr lang="en-US" sz="1100" i="1" u="sng" dirty="0" smtClean="0"/>
              <a:t>Prior </a:t>
            </a:r>
            <a:r>
              <a:rPr lang="en-US" sz="1100" i="1" u="sng" dirty="0"/>
              <a:t>to summer </a:t>
            </a:r>
            <a:r>
              <a:rPr lang="en-US" sz="1100" i="1" u="sng" dirty="0" smtClean="0"/>
              <a:t>2011</a:t>
            </a:r>
          </a:p>
          <a:p>
            <a:r>
              <a:rPr lang="en-US" sz="1200" dirty="0" smtClean="0"/>
              <a:t>CBM002 – Texas Success Initiative</a:t>
            </a:r>
          </a:p>
          <a:p>
            <a:pPr marL="274320" lvl="1" indent="0">
              <a:buNone/>
            </a:pPr>
            <a:r>
              <a:rPr lang="en-US" sz="1000" dirty="0" smtClean="0"/>
              <a:t>2 - Institution Code</a:t>
            </a:r>
          </a:p>
          <a:p>
            <a:pPr marL="274320" lvl="1" indent="0">
              <a:buNone/>
            </a:pPr>
            <a:r>
              <a:rPr lang="en-US" sz="1000" dirty="0" smtClean="0"/>
              <a:t>3 </a:t>
            </a:r>
            <a:r>
              <a:rPr lang="en-US" sz="1000" dirty="0"/>
              <a:t>- </a:t>
            </a:r>
            <a:r>
              <a:rPr lang="en-US" sz="1000" dirty="0" smtClean="0"/>
              <a:t>Student </a:t>
            </a:r>
            <a:r>
              <a:rPr lang="en-US" sz="1000" dirty="0"/>
              <a:t>Identification Number</a:t>
            </a:r>
          </a:p>
          <a:p>
            <a:pPr marL="274320" lvl="1" indent="0">
              <a:buNone/>
            </a:pPr>
            <a:r>
              <a:rPr lang="en-US" sz="1000" dirty="0" smtClean="0"/>
              <a:t>4 </a:t>
            </a:r>
            <a:r>
              <a:rPr lang="en-US" sz="1000" dirty="0"/>
              <a:t>- Reporting period</a:t>
            </a:r>
          </a:p>
          <a:p>
            <a:pPr marL="274320" lvl="1" indent="0">
              <a:buNone/>
            </a:pPr>
            <a:r>
              <a:rPr lang="en-US" sz="1000" dirty="0" smtClean="0"/>
              <a:t>5 </a:t>
            </a:r>
            <a:r>
              <a:rPr lang="en-US" sz="1000" dirty="0"/>
              <a:t>- Year</a:t>
            </a:r>
          </a:p>
          <a:p>
            <a:pPr marL="274320" lvl="1" indent="0">
              <a:buNone/>
            </a:pPr>
            <a:r>
              <a:rPr lang="en-US" sz="1000" dirty="0" smtClean="0"/>
              <a:t>10A </a:t>
            </a:r>
            <a:r>
              <a:rPr lang="en-US" sz="1000" dirty="0"/>
              <a:t>- Semester Credit Hours Completed</a:t>
            </a:r>
          </a:p>
          <a:p>
            <a:pPr marL="0" indent="0">
              <a:buNone/>
            </a:pPr>
            <a:r>
              <a:rPr lang="en-US" sz="1100" i="1" u="sng" dirty="0" smtClean="0"/>
              <a:t>Summer 2011 and after</a:t>
            </a:r>
          </a:p>
          <a:p>
            <a:r>
              <a:rPr lang="en-US" sz="1200" dirty="0" smtClean="0"/>
              <a:t>CBM00S – Student Schedule</a:t>
            </a:r>
            <a:endParaRPr lang="en-US" sz="1200" dirty="0"/>
          </a:p>
          <a:p>
            <a:pPr marL="274320" lvl="1" indent="0">
              <a:buNone/>
            </a:pPr>
            <a:r>
              <a:rPr lang="en-US" sz="1000" dirty="0" smtClean="0"/>
              <a:t>2 </a:t>
            </a:r>
            <a:r>
              <a:rPr lang="en-US" sz="1000" dirty="0"/>
              <a:t>- </a:t>
            </a:r>
            <a:r>
              <a:rPr lang="en-US" sz="1000" dirty="0" smtClean="0"/>
              <a:t>Institution </a:t>
            </a:r>
            <a:r>
              <a:rPr lang="en-US" sz="1000" dirty="0"/>
              <a:t>Code</a:t>
            </a:r>
          </a:p>
          <a:p>
            <a:pPr marL="274320" lvl="1" indent="0">
              <a:buNone/>
            </a:pPr>
            <a:r>
              <a:rPr lang="en-US" sz="1000" dirty="0" smtClean="0"/>
              <a:t>3 </a:t>
            </a:r>
            <a:r>
              <a:rPr lang="en-US" sz="1000" dirty="0"/>
              <a:t>- </a:t>
            </a:r>
            <a:r>
              <a:rPr lang="en-US" sz="1000" dirty="0" smtClean="0"/>
              <a:t>Student </a:t>
            </a:r>
            <a:r>
              <a:rPr lang="en-US" sz="1000" dirty="0"/>
              <a:t>Identification Number</a:t>
            </a:r>
          </a:p>
          <a:p>
            <a:pPr marL="274320" lvl="1" indent="0">
              <a:buNone/>
            </a:pPr>
            <a:r>
              <a:rPr lang="en-US" sz="1000" dirty="0" smtClean="0"/>
              <a:t>10 </a:t>
            </a:r>
            <a:r>
              <a:rPr lang="en-US" sz="1000" dirty="0"/>
              <a:t>- </a:t>
            </a:r>
            <a:r>
              <a:rPr lang="en-US" sz="1000" dirty="0" smtClean="0"/>
              <a:t>Semester </a:t>
            </a:r>
            <a:r>
              <a:rPr lang="en-US" sz="1000" dirty="0"/>
              <a:t>Credit Hour Value</a:t>
            </a:r>
          </a:p>
          <a:p>
            <a:pPr marL="274320" lvl="1" indent="0">
              <a:buNone/>
            </a:pPr>
            <a:r>
              <a:rPr lang="en-US" sz="1000" dirty="0" smtClean="0"/>
              <a:t>19 </a:t>
            </a:r>
            <a:r>
              <a:rPr lang="en-US" sz="1000" dirty="0"/>
              <a:t>- Developmental Education Course/Intervention Level (value=0)</a:t>
            </a:r>
          </a:p>
          <a:p>
            <a:pPr marL="274320" lvl="1" indent="0">
              <a:buNone/>
            </a:pPr>
            <a:r>
              <a:rPr lang="en-US" sz="1000" dirty="0" smtClean="0"/>
              <a:t>24 </a:t>
            </a:r>
            <a:r>
              <a:rPr lang="en-US" sz="1000" dirty="0"/>
              <a:t>- </a:t>
            </a:r>
            <a:r>
              <a:rPr lang="en-US" sz="1000" dirty="0" smtClean="0"/>
              <a:t>Course </a:t>
            </a:r>
            <a:r>
              <a:rPr lang="en-US" sz="1000" dirty="0"/>
              <a:t>Grade (value=1, 2, 3, 4, 8)</a:t>
            </a:r>
          </a:p>
          <a:p>
            <a:pPr marL="274320" lvl="1" indent="0">
              <a:buNone/>
            </a:pPr>
            <a:r>
              <a:rPr lang="en-US" sz="1000" dirty="0" smtClean="0"/>
              <a:t>29 </a:t>
            </a:r>
            <a:r>
              <a:rPr lang="en-US" sz="1000" dirty="0"/>
              <a:t>- </a:t>
            </a:r>
            <a:r>
              <a:rPr lang="en-US" sz="1000" dirty="0" smtClean="0"/>
              <a:t>Semester</a:t>
            </a:r>
            <a:endParaRPr lang="en-US" sz="1000" dirty="0"/>
          </a:p>
        </p:txBody>
      </p:sp>
      <p:sp>
        <p:nvSpPr>
          <p:cNvPr id="8" name="Slide Number Placeholder 7"/>
          <p:cNvSpPr>
            <a:spLocks noGrp="1"/>
          </p:cNvSpPr>
          <p:nvPr>
            <p:ph type="sldNum" sz="quarter" idx="12"/>
          </p:nvPr>
        </p:nvSpPr>
        <p:spPr/>
        <p:txBody>
          <a:bodyPr/>
          <a:lstStyle/>
          <a:p>
            <a:fld id="{4EB8BB31-43A1-4BDB-A92B-E53281052534}" type="slidenum">
              <a:rPr lang="en-US" smtClean="0"/>
              <a:t>15</a:t>
            </a:fld>
            <a:endParaRPr lang="en-US" dirty="0"/>
          </a:p>
        </p:txBody>
      </p:sp>
    </p:spTree>
    <p:extLst>
      <p:ext uri="{BB962C8B-B14F-4D97-AF65-F5344CB8AC3E}">
        <p14:creationId xmlns:p14="http://schemas.microsoft.com/office/powerpoint/2010/main" val="143276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Outcomes-Based Funding – Seven Factors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75078311"/>
              </p:ext>
            </p:extLst>
          </p:nvPr>
        </p:nvGraphicFramePr>
        <p:xfrm>
          <a:off x="301626" y="1371600"/>
          <a:ext cx="8504239"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4EB8BB31-43A1-4BDB-A92B-E53281052534}" type="slidenum">
              <a:rPr lang="en-US" smtClean="0"/>
              <a:t>2</a:t>
            </a:fld>
            <a:endParaRPr lang="en-US" dirty="0"/>
          </a:p>
        </p:txBody>
      </p:sp>
    </p:spTree>
    <p:extLst>
      <p:ext uri="{BB962C8B-B14F-4D97-AF65-F5344CB8AC3E}">
        <p14:creationId xmlns:p14="http://schemas.microsoft.com/office/powerpoint/2010/main" val="2267823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Outcomes-Based Funding </a:t>
            </a:r>
            <a:r>
              <a:rPr lang="en-US" dirty="0" smtClean="0"/>
              <a:t>– Factors Defined</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660090564"/>
              </p:ext>
            </p:extLst>
          </p:nvPr>
        </p:nvGraphicFramePr>
        <p:xfrm>
          <a:off x="304800" y="1600200"/>
          <a:ext cx="850392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4EB8BB31-43A1-4BDB-A92B-E53281052534}" type="slidenum">
              <a:rPr lang="en-US" smtClean="0"/>
              <a:t>3</a:t>
            </a:fld>
            <a:endParaRPr lang="en-US" dirty="0"/>
          </a:p>
        </p:txBody>
      </p:sp>
    </p:spTree>
    <p:extLst>
      <p:ext uri="{BB962C8B-B14F-4D97-AF65-F5344CB8AC3E}">
        <p14:creationId xmlns:p14="http://schemas.microsoft.com/office/powerpoint/2010/main" val="345717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Outcomes-Based Funding - Points</a:t>
            </a:r>
            <a:endParaRPr lang="en-US" dirty="0"/>
          </a:p>
        </p:txBody>
      </p:sp>
      <p:sp>
        <p:nvSpPr>
          <p:cNvPr id="3" name="Content Placeholder 2"/>
          <p:cNvSpPr>
            <a:spLocks noGrp="1"/>
          </p:cNvSpPr>
          <p:nvPr>
            <p:ph sz="quarter" idx="1"/>
          </p:nvPr>
        </p:nvSpPr>
        <p:spPr/>
        <p:txBody>
          <a:bodyPr>
            <a:normAutofit/>
          </a:bodyPr>
          <a:lstStyle/>
          <a:p>
            <a:r>
              <a:rPr lang="en-US" sz="1400" dirty="0" smtClean="0"/>
              <a:t>Funds allocated by weighted points</a:t>
            </a:r>
          </a:p>
          <a:p>
            <a:r>
              <a:rPr lang="en-US" sz="1400" dirty="0" smtClean="0"/>
              <a:t>The ratio of an institution’s weighted points to the weighted points earned by all institutions</a:t>
            </a:r>
          </a:p>
          <a:p>
            <a:r>
              <a:rPr lang="en-US" sz="1400" dirty="0" smtClean="0"/>
              <a:t>Example</a:t>
            </a:r>
          </a:p>
        </p:txBody>
      </p:sp>
      <p:graphicFrame>
        <p:nvGraphicFramePr>
          <p:cNvPr id="4" name="Table 3"/>
          <p:cNvGraphicFramePr>
            <a:graphicFrameLocks noGrp="1"/>
          </p:cNvGraphicFramePr>
          <p:nvPr>
            <p:extLst>
              <p:ext uri="{D42A27DB-BD31-4B8C-83A1-F6EECF244321}">
                <p14:modId xmlns:p14="http://schemas.microsoft.com/office/powerpoint/2010/main" val="379378659"/>
              </p:ext>
            </p:extLst>
          </p:nvPr>
        </p:nvGraphicFramePr>
        <p:xfrm>
          <a:off x="762000" y="2438400"/>
          <a:ext cx="8001004" cy="2671008"/>
        </p:xfrm>
        <a:graphic>
          <a:graphicData uri="http://schemas.openxmlformats.org/drawingml/2006/table">
            <a:tbl>
              <a:tblPr firstRow="1" bandRow="1">
                <a:tableStyleId>{F5AB1C69-6EDB-4FF4-983F-18BD219EF322}</a:tableStyleId>
              </a:tblPr>
              <a:tblGrid>
                <a:gridCol w="2000251"/>
                <a:gridCol w="2000251"/>
                <a:gridCol w="2000251"/>
                <a:gridCol w="2000251"/>
              </a:tblGrid>
              <a:tr h="914400">
                <a:tc>
                  <a:txBody>
                    <a:bodyPr/>
                    <a:lstStyle/>
                    <a:p>
                      <a:pPr algn="ctr"/>
                      <a:r>
                        <a:rPr lang="en-US" sz="1400" dirty="0" smtClean="0"/>
                        <a:t>Institution</a:t>
                      </a:r>
                      <a:endParaRPr lang="en-US" sz="1400" dirty="0"/>
                    </a:p>
                  </a:txBody>
                  <a:tcPr anchor="b"/>
                </a:tc>
                <a:tc>
                  <a:txBody>
                    <a:bodyPr/>
                    <a:lstStyle/>
                    <a:p>
                      <a:pPr algn="ctr"/>
                      <a:r>
                        <a:rPr lang="en-US" sz="1400" dirty="0" smtClean="0"/>
                        <a:t>Points</a:t>
                      </a:r>
                      <a:endParaRPr lang="en-US" sz="1400" dirty="0"/>
                    </a:p>
                  </a:txBody>
                  <a:tcPr anchor="b"/>
                </a:tc>
                <a:tc>
                  <a:txBody>
                    <a:bodyPr/>
                    <a:lstStyle/>
                    <a:p>
                      <a:pPr algn="ctr"/>
                      <a:r>
                        <a:rPr lang="en-US" sz="1400" dirty="0" smtClean="0"/>
                        <a:t>Percent of Total Points</a:t>
                      </a:r>
                      <a:endParaRPr lang="en-US" sz="1400" dirty="0"/>
                    </a:p>
                  </a:txBody>
                  <a:tcPr anchor="b"/>
                </a:tc>
                <a:tc>
                  <a:txBody>
                    <a:bodyPr/>
                    <a:lstStyle/>
                    <a:p>
                      <a:pPr algn="ctr"/>
                      <a:r>
                        <a:rPr lang="en-US" sz="1400" dirty="0" smtClean="0"/>
                        <a:t>Funding  (millions)</a:t>
                      </a:r>
                      <a:endParaRPr lang="en-US" sz="1400" dirty="0"/>
                    </a:p>
                  </a:txBody>
                  <a:tcPr anchor="b"/>
                </a:tc>
              </a:tr>
              <a:tr h="439152">
                <a:tc>
                  <a:txBody>
                    <a:bodyPr/>
                    <a:lstStyle/>
                    <a:p>
                      <a:pPr algn="ctr"/>
                      <a:r>
                        <a:rPr lang="en-US" sz="1400" dirty="0" smtClean="0"/>
                        <a:t>A</a:t>
                      </a:r>
                      <a:endParaRPr lang="en-US" sz="1400" dirty="0"/>
                    </a:p>
                  </a:txBody>
                  <a:tcPr/>
                </a:tc>
                <a:tc>
                  <a:txBody>
                    <a:bodyPr/>
                    <a:lstStyle/>
                    <a:p>
                      <a:pPr algn="ctr"/>
                      <a:r>
                        <a:rPr lang="en-US" sz="1400" dirty="0" smtClean="0"/>
                        <a:t>100</a:t>
                      </a:r>
                      <a:endParaRPr lang="en-US" sz="1400" dirty="0"/>
                    </a:p>
                  </a:txBody>
                  <a:tcPr/>
                </a:tc>
                <a:tc>
                  <a:txBody>
                    <a:bodyPr/>
                    <a:lstStyle/>
                    <a:p>
                      <a:pPr algn="ctr"/>
                      <a:r>
                        <a:rPr lang="en-US" sz="1400" dirty="0" smtClean="0"/>
                        <a:t>25</a:t>
                      </a:r>
                      <a:endParaRPr lang="en-US" sz="1400" dirty="0"/>
                    </a:p>
                  </a:txBody>
                  <a:tcPr/>
                </a:tc>
                <a:tc>
                  <a:txBody>
                    <a:bodyPr/>
                    <a:lstStyle/>
                    <a:p>
                      <a:pPr algn="ctr"/>
                      <a:r>
                        <a:rPr lang="en-US" sz="1400" dirty="0" smtClean="0"/>
                        <a:t>$75</a:t>
                      </a:r>
                      <a:endParaRPr lang="en-US" sz="1400" dirty="0"/>
                    </a:p>
                  </a:txBody>
                  <a:tcPr/>
                </a:tc>
              </a:tr>
              <a:tr h="439152">
                <a:tc>
                  <a:txBody>
                    <a:bodyPr/>
                    <a:lstStyle/>
                    <a:p>
                      <a:pPr algn="ctr"/>
                      <a:r>
                        <a:rPr lang="en-US" sz="1400" dirty="0" smtClean="0"/>
                        <a:t>B</a:t>
                      </a:r>
                      <a:endParaRPr lang="en-US" sz="1400" dirty="0"/>
                    </a:p>
                  </a:txBody>
                  <a:tcPr/>
                </a:tc>
                <a:tc>
                  <a:txBody>
                    <a:bodyPr/>
                    <a:lstStyle/>
                    <a:p>
                      <a:pPr algn="ctr"/>
                      <a:r>
                        <a:rPr lang="en-US" sz="1400" dirty="0" smtClean="0"/>
                        <a:t>125</a:t>
                      </a:r>
                      <a:endParaRPr lang="en-US" sz="1400" dirty="0"/>
                    </a:p>
                  </a:txBody>
                  <a:tcPr/>
                </a:tc>
                <a:tc>
                  <a:txBody>
                    <a:bodyPr/>
                    <a:lstStyle/>
                    <a:p>
                      <a:pPr algn="ctr"/>
                      <a:r>
                        <a:rPr lang="en-US" sz="1400" dirty="0" smtClean="0"/>
                        <a:t>31</a:t>
                      </a:r>
                      <a:endParaRPr lang="en-US" sz="1400" dirty="0"/>
                    </a:p>
                  </a:txBody>
                  <a:tcPr/>
                </a:tc>
                <a:tc>
                  <a:txBody>
                    <a:bodyPr/>
                    <a:lstStyle/>
                    <a:p>
                      <a:pPr algn="ctr"/>
                      <a:r>
                        <a:rPr lang="en-US" sz="1400" dirty="0" smtClean="0"/>
                        <a:t>$93</a:t>
                      </a:r>
                      <a:endParaRPr lang="en-US" sz="1400" dirty="0"/>
                    </a:p>
                  </a:txBody>
                  <a:tcPr/>
                </a:tc>
              </a:tr>
              <a:tr h="439152">
                <a:tc>
                  <a:txBody>
                    <a:bodyPr/>
                    <a:lstStyle/>
                    <a:p>
                      <a:pPr algn="ctr"/>
                      <a:r>
                        <a:rPr lang="en-US" sz="1400" dirty="0" smtClean="0"/>
                        <a:t>C</a:t>
                      </a:r>
                      <a:endParaRPr lang="en-US" sz="1400" dirty="0"/>
                    </a:p>
                  </a:txBody>
                  <a:tcPr/>
                </a:tc>
                <a:tc>
                  <a:txBody>
                    <a:bodyPr/>
                    <a:lstStyle/>
                    <a:p>
                      <a:pPr algn="ctr"/>
                      <a:r>
                        <a:rPr lang="en-US" sz="1400" dirty="0" smtClean="0"/>
                        <a:t>175</a:t>
                      </a:r>
                      <a:endParaRPr lang="en-US" sz="1400" dirty="0"/>
                    </a:p>
                  </a:txBody>
                  <a:tcPr/>
                </a:tc>
                <a:tc>
                  <a:txBody>
                    <a:bodyPr/>
                    <a:lstStyle/>
                    <a:p>
                      <a:pPr algn="ctr"/>
                      <a:r>
                        <a:rPr lang="en-US" sz="1400" dirty="0" smtClean="0"/>
                        <a:t>44</a:t>
                      </a:r>
                      <a:endParaRPr lang="en-US" sz="1400" dirty="0"/>
                    </a:p>
                  </a:txBody>
                  <a:tcPr/>
                </a:tc>
                <a:tc>
                  <a:txBody>
                    <a:bodyPr/>
                    <a:lstStyle/>
                    <a:p>
                      <a:pPr algn="ctr"/>
                      <a:r>
                        <a:rPr lang="en-US" sz="1400" dirty="0" smtClean="0"/>
                        <a:t>$132</a:t>
                      </a:r>
                      <a:endParaRPr lang="en-US" sz="1400" dirty="0"/>
                    </a:p>
                  </a:txBody>
                  <a:tcPr/>
                </a:tc>
              </a:tr>
              <a:tr h="439152">
                <a:tc>
                  <a:txBody>
                    <a:bodyPr/>
                    <a:lstStyle/>
                    <a:p>
                      <a:pPr algn="ctr"/>
                      <a:r>
                        <a:rPr lang="en-US" sz="1400" dirty="0" smtClean="0"/>
                        <a:t>Total</a:t>
                      </a:r>
                      <a:endParaRPr lang="en-US" sz="1400" dirty="0"/>
                    </a:p>
                  </a:txBody>
                  <a:tcPr/>
                </a:tc>
                <a:tc>
                  <a:txBody>
                    <a:bodyPr/>
                    <a:lstStyle/>
                    <a:p>
                      <a:pPr algn="ctr"/>
                      <a:r>
                        <a:rPr lang="en-US" sz="1400" dirty="0" smtClean="0"/>
                        <a:t>400</a:t>
                      </a:r>
                      <a:endParaRPr lang="en-US" sz="1400" dirty="0"/>
                    </a:p>
                  </a:txBody>
                  <a:tcPr/>
                </a:tc>
                <a:tc>
                  <a:txBody>
                    <a:bodyPr/>
                    <a:lstStyle/>
                    <a:p>
                      <a:pPr algn="ctr"/>
                      <a:r>
                        <a:rPr lang="en-US" sz="1400" dirty="0" smtClean="0"/>
                        <a:t>100</a:t>
                      </a:r>
                      <a:endParaRPr lang="en-US" sz="1400" dirty="0"/>
                    </a:p>
                  </a:txBody>
                  <a:tcPr/>
                </a:tc>
                <a:tc>
                  <a:txBody>
                    <a:bodyPr/>
                    <a:lstStyle/>
                    <a:p>
                      <a:pPr algn="ctr"/>
                      <a:r>
                        <a:rPr lang="en-US" sz="1400" dirty="0" smtClean="0"/>
                        <a:t>$300</a:t>
                      </a:r>
                      <a:endParaRPr lang="en-US" sz="1400" dirty="0"/>
                    </a:p>
                  </a:txBody>
                  <a:tcPr/>
                </a:tc>
              </a:tr>
            </a:tbl>
          </a:graphicData>
        </a:graphic>
      </p:graphicFrame>
      <p:sp>
        <p:nvSpPr>
          <p:cNvPr id="5" name="Slide Number Placeholder 4"/>
          <p:cNvSpPr>
            <a:spLocks noGrp="1"/>
          </p:cNvSpPr>
          <p:nvPr>
            <p:ph type="sldNum" sz="quarter" idx="12"/>
          </p:nvPr>
        </p:nvSpPr>
        <p:spPr/>
        <p:txBody>
          <a:bodyPr/>
          <a:lstStyle/>
          <a:p>
            <a:fld id="{4EB8BB31-43A1-4BDB-A92B-E53281052534}" type="slidenum">
              <a:rPr lang="en-US" smtClean="0"/>
              <a:t>4</a:t>
            </a:fld>
            <a:endParaRPr lang="en-US" dirty="0"/>
          </a:p>
        </p:txBody>
      </p:sp>
    </p:spTree>
    <p:extLst>
      <p:ext uri="{BB962C8B-B14F-4D97-AF65-F5344CB8AC3E}">
        <p14:creationId xmlns:p14="http://schemas.microsoft.com/office/powerpoint/2010/main" val="738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Outcomes-Based Funding - </a:t>
            </a:r>
            <a:r>
              <a:rPr lang="en-US" dirty="0" smtClean="0"/>
              <a:t>Points</a:t>
            </a:r>
            <a:endParaRPr lang="en-US" dirty="0"/>
          </a:p>
        </p:txBody>
      </p:sp>
      <p:sp>
        <p:nvSpPr>
          <p:cNvPr id="3" name="Content Placeholder 2"/>
          <p:cNvSpPr>
            <a:spLocks noGrp="1"/>
          </p:cNvSpPr>
          <p:nvPr>
            <p:ph sz="quarter" idx="1"/>
          </p:nvPr>
        </p:nvSpPr>
        <p:spPr/>
        <p:txBody>
          <a:bodyPr>
            <a:normAutofit/>
          </a:bodyPr>
          <a:lstStyle/>
          <a:p>
            <a:r>
              <a:rPr lang="en-US" sz="1400" dirty="0" smtClean="0"/>
              <a:t>Product of the three-year average and weight</a:t>
            </a:r>
          </a:p>
          <a:p>
            <a:pPr lvl="1"/>
            <a:r>
              <a:rPr lang="en-US" sz="1200" dirty="0" smtClean="0"/>
              <a:t>Critical fields weighted two, all others weighted one</a:t>
            </a:r>
          </a:p>
          <a:p>
            <a:r>
              <a:rPr lang="en-US" sz="1400" dirty="0" smtClean="0"/>
              <a:t>Example</a:t>
            </a:r>
          </a:p>
          <a:p>
            <a:endParaRPr lang="en-US" sz="1400" dirty="0"/>
          </a:p>
        </p:txBody>
      </p:sp>
      <p:graphicFrame>
        <p:nvGraphicFramePr>
          <p:cNvPr id="4" name="Table 3"/>
          <p:cNvGraphicFramePr>
            <a:graphicFrameLocks noGrp="1"/>
          </p:cNvGraphicFramePr>
          <p:nvPr>
            <p:extLst>
              <p:ext uri="{D42A27DB-BD31-4B8C-83A1-F6EECF244321}">
                <p14:modId xmlns:p14="http://schemas.microsoft.com/office/powerpoint/2010/main" val="1803106495"/>
              </p:ext>
            </p:extLst>
          </p:nvPr>
        </p:nvGraphicFramePr>
        <p:xfrm>
          <a:off x="304800" y="2438400"/>
          <a:ext cx="8610599" cy="3484880"/>
        </p:xfrm>
        <a:graphic>
          <a:graphicData uri="http://schemas.openxmlformats.org/drawingml/2006/table">
            <a:tbl>
              <a:tblPr firstRow="1" bandRow="1">
                <a:tableStyleId>{F5AB1C69-6EDB-4FF4-983F-18BD219EF322}</a:tableStyleId>
              </a:tblPr>
              <a:tblGrid>
                <a:gridCol w="2635898"/>
                <a:gridCol w="1142222"/>
                <a:gridCol w="1142222"/>
                <a:gridCol w="1054359"/>
                <a:gridCol w="1188099"/>
                <a:gridCol w="1447799"/>
              </a:tblGrid>
              <a:tr h="370840">
                <a:tc>
                  <a:txBody>
                    <a:bodyPr/>
                    <a:lstStyle/>
                    <a:p>
                      <a:pPr algn="ctr"/>
                      <a:r>
                        <a:rPr lang="en-US" sz="1400" dirty="0" smtClean="0"/>
                        <a:t>Factor</a:t>
                      </a:r>
                      <a:endParaRPr lang="en-US" sz="1400" dirty="0"/>
                    </a:p>
                  </a:txBody>
                  <a:tcPr anchor="b"/>
                </a:tc>
                <a:tc>
                  <a:txBody>
                    <a:bodyPr/>
                    <a:lstStyle/>
                    <a:p>
                      <a:pPr algn="ctr"/>
                      <a:r>
                        <a:rPr lang="en-US" sz="1400" dirty="0" smtClean="0"/>
                        <a:t>Year</a:t>
                      </a:r>
                      <a:r>
                        <a:rPr lang="en-US" sz="1400" baseline="0" dirty="0" smtClean="0"/>
                        <a:t> 1</a:t>
                      </a:r>
                      <a:endParaRPr lang="en-US" sz="1400" dirty="0"/>
                    </a:p>
                  </a:txBody>
                  <a:tcPr anchor="b"/>
                </a:tc>
                <a:tc>
                  <a:txBody>
                    <a:bodyPr/>
                    <a:lstStyle/>
                    <a:p>
                      <a:pPr algn="ctr"/>
                      <a:r>
                        <a:rPr lang="en-US" sz="1400" dirty="0" smtClean="0"/>
                        <a:t>Year</a:t>
                      </a:r>
                      <a:r>
                        <a:rPr lang="en-US" sz="1400" baseline="0" dirty="0" smtClean="0"/>
                        <a:t> 2</a:t>
                      </a:r>
                      <a:endParaRPr lang="en-US" sz="1400" dirty="0"/>
                    </a:p>
                  </a:txBody>
                  <a:tcPr anchor="b"/>
                </a:tc>
                <a:tc>
                  <a:txBody>
                    <a:bodyPr/>
                    <a:lstStyle/>
                    <a:p>
                      <a:pPr algn="ctr"/>
                      <a:r>
                        <a:rPr lang="en-US" sz="1400" dirty="0" smtClean="0"/>
                        <a:t>Year 3</a:t>
                      </a:r>
                      <a:endParaRPr lang="en-US" sz="1400" dirty="0"/>
                    </a:p>
                  </a:txBody>
                  <a:tcPr anchor="b"/>
                </a:tc>
                <a:tc>
                  <a:txBody>
                    <a:bodyPr/>
                    <a:lstStyle/>
                    <a:p>
                      <a:pPr algn="ctr"/>
                      <a:r>
                        <a:rPr lang="en-US" sz="1400" dirty="0" smtClean="0"/>
                        <a:t>Average</a:t>
                      </a:r>
                      <a:endParaRPr lang="en-US" sz="1400" dirty="0"/>
                    </a:p>
                  </a:txBody>
                  <a:tcPr anchor="b"/>
                </a:tc>
                <a:tc>
                  <a:txBody>
                    <a:bodyPr/>
                    <a:lstStyle/>
                    <a:p>
                      <a:pPr algn="ctr"/>
                      <a:r>
                        <a:rPr lang="en-US" sz="1400" dirty="0" smtClean="0"/>
                        <a:t>Weighted</a:t>
                      </a:r>
                      <a:r>
                        <a:rPr lang="en-US" sz="1400" baseline="0" dirty="0" smtClean="0"/>
                        <a:t> Points</a:t>
                      </a:r>
                      <a:endParaRPr lang="en-US" sz="1400" dirty="0"/>
                    </a:p>
                  </a:txBody>
                  <a:tcPr anchor="b"/>
                </a:tc>
              </a:tr>
              <a:tr h="370840">
                <a:tc>
                  <a:txBody>
                    <a:bodyPr/>
                    <a:lstStyle/>
                    <a:p>
                      <a:r>
                        <a:rPr lang="en-US" sz="1400" dirty="0" smtClean="0"/>
                        <a:t>Total Undergraduate</a:t>
                      </a:r>
                      <a:r>
                        <a:rPr lang="en-US" sz="1400" baseline="0" dirty="0" smtClean="0"/>
                        <a:t> Degrees</a:t>
                      </a:r>
                      <a:endParaRPr lang="en-US" sz="1400" dirty="0"/>
                    </a:p>
                  </a:txBody>
                  <a:tcPr/>
                </a:tc>
                <a:tc>
                  <a:txBody>
                    <a:bodyPr/>
                    <a:lstStyle/>
                    <a:p>
                      <a:pPr algn="r"/>
                      <a:r>
                        <a:rPr lang="en-US" sz="1400" dirty="0" smtClean="0"/>
                        <a:t>1,000</a:t>
                      </a:r>
                      <a:endParaRPr lang="en-US" sz="1400" dirty="0"/>
                    </a:p>
                  </a:txBody>
                  <a:tcPr/>
                </a:tc>
                <a:tc>
                  <a:txBody>
                    <a:bodyPr/>
                    <a:lstStyle/>
                    <a:p>
                      <a:pPr algn="r"/>
                      <a:r>
                        <a:rPr lang="en-US" sz="1400" dirty="0" smtClean="0"/>
                        <a:t>1,100</a:t>
                      </a:r>
                      <a:endParaRPr lang="en-US" sz="1400" dirty="0"/>
                    </a:p>
                  </a:txBody>
                  <a:tcPr/>
                </a:tc>
                <a:tc>
                  <a:txBody>
                    <a:bodyPr/>
                    <a:lstStyle/>
                    <a:p>
                      <a:pPr algn="r"/>
                      <a:r>
                        <a:rPr lang="en-US" sz="1400" dirty="0" smtClean="0"/>
                        <a:t>1,200</a:t>
                      </a:r>
                      <a:endParaRPr lang="en-US" sz="1400" dirty="0"/>
                    </a:p>
                  </a:txBody>
                  <a:tcPr/>
                </a:tc>
                <a:tc>
                  <a:txBody>
                    <a:bodyPr/>
                    <a:lstStyle/>
                    <a:p>
                      <a:pPr algn="r"/>
                      <a:r>
                        <a:rPr lang="en-US" sz="1400" dirty="0" smtClean="0"/>
                        <a:t>1,100</a:t>
                      </a:r>
                      <a:endParaRPr lang="en-US" sz="1400" dirty="0"/>
                    </a:p>
                  </a:txBody>
                  <a:tcPr/>
                </a:tc>
                <a:tc>
                  <a:txBody>
                    <a:bodyPr/>
                    <a:lstStyle/>
                    <a:p>
                      <a:pPr algn="r"/>
                      <a:r>
                        <a:rPr lang="en-US" sz="1400" dirty="0" smtClean="0"/>
                        <a:t>1,100</a:t>
                      </a:r>
                      <a:endParaRPr lang="en-US" sz="1400" dirty="0"/>
                    </a:p>
                  </a:txBody>
                  <a:tcPr/>
                </a:tc>
              </a:tr>
              <a:tr h="370840">
                <a:tc>
                  <a:txBody>
                    <a:bodyPr/>
                    <a:lstStyle/>
                    <a:p>
                      <a:r>
                        <a:rPr lang="en-US" sz="1400" dirty="0" smtClean="0"/>
                        <a:t>Time-to-Degree</a:t>
                      </a:r>
                      <a:endParaRPr lang="en-US" sz="1400" dirty="0"/>
                    </a:p>
                  </a:txBody>
                  <a:tcPr/>
                </a:tc>
                <a:tc>
                  <a:txBody>
                    <a:bodyPr/>
                    <a:lstStyle/>
                    <a:p>
                      <a:pPr algn="r"/>
                      <a:r>
                        <a:rPr lang="en-US" sz="1400" dirty="0" smtClean="0"/>
                        <a:t>400</a:t>
                      </a:r>
                      <a:endParaRPr lang="en-US" sz="1400" dirty="0"/>
                    </a:p>
                  </a:txBody>
                  <a:tcPr/>
                </a:tc>
                <a:tc>
                  <a:txBody>
                    <a:bodyPr/>
                    <a:lstStyle/>
                    <a:p>
                      <a:pPr algn="r"/>
                      <a:r>
                        <a:rPr lang="en-US" sz="1400" dirty="0" smtClean="0"/>
                        <a:t>450</a:t>
                      </a:r>
                      <a:endParaRPr lang="en-US" sz="1400" dirty="0"/>
                    </a:p>
                  </a:txBody>
                  <a:tcPr/>
                </a:tc>
                <a:tc>
                  <a:txBody>
                    <a:bodyPr/>
                    <a:lstStyle/>
                    <a:p>
                      <a:pPr algn="r"/>
                      <a:r>
                        <a:rPr lang="en-US" sz="1400" dirty="0" smtClean="0"/>
                        <a:t>470</a:t>
                      </a:r>
                      <a:endParaRPr lang="en-US" sz="1400" dirty="0"/>
                    </a:p>
                  </a:txBody>
                  <a:tcPr/>
                </a:tc>
                <a:tc>
                  <a:txBody>
                    <a:bodyPr/>
                    <a:lstStyle/>
                    <a:p>
                      <a:pPr algn="r"/>
                      <a:r>
                        <a:rPr lang="en-US" sz="1400" dirty="0" smtClean="0"/>
                        <a:t>440</a:t>
                      </a:r>
                      <a:endParaRPr lang="en-US" sz="1400" dirty="0"/>
                    </a:p>
                  </a:txBody>
                  <a:tcPr/>
                </a:tc>
                <a:tc>
                  <a:txBody>
                    <a:bodyPr/>
                    <a:lstStyle/>
                    <a:p>
                      <a:pPr algn="r"/>
                      <a:r>
                        <a:rPr lang="en-US" sz="1400" dirty="0" smtClean="0"/>
                        <a:t>440</a:t>
                      </a:r>
                      <a:endParaRPr lang="en-US" sz="1400" dirty="0"/>
                    </a:p>
                  </a:txBody>
                  <a:tcPr/>
                </a:tc>
              </a:tr>
              <a:tr h="370840">
                <a:tc>
                  <a:txBody>
                    <a:bodyPr/>
                    <a:lstStyle/>
                    <a:p>
                      <a:r>
                        <a:rPr lang="en-US" sz="1400" dirty="0" smtClean="0"/>
                        <a:t>Institutional</a:t>
                      </a:r>
                      <a:r>
                        <a:rPr lang="en-US" sz="1400" baseline="0" dirty="0" smtClean="0"/>
                        <a:t> Mission</a:t>
                      </a:r>
                      <a:endParaRPr lang="en-US" sz="1400" dirty="0"/>
                    </a:p>
                  </a:txBody>
                  <a:tcPr/>
                </a:tc>
                <a:tc>
                  <a:txBody>
                    <a:bodyPr/>
                    <a:lstStyle/>
                    <a:p>
                      <a:pPr algn="r"/>
                      <a:r>
                        <a:rPr lang="en-US" sz="1400" dirty="0" smtClean="0"/>
                        <a:t>29</a:t>
                      </a:r>
                      <a:endParaRPr lang="en-US" sz="1400" dirty="0"/>
                    </a:p>
                  </a:txBody>
                  <a:tcPr/>
                </a:tc>
                <a:tc>
                  <a:txBody>
                    <a:bodyPr/>
                    <a:lstStyle/>
                    <a:p>
                      <a:pPr algn="r"/>
                      <a:r>
                        <a:rPr lang="en-US" sz="1400" dirty="0" smtClean="0"/>
                        <a:t>30</a:t>
                      </a:r>
                      <a:endParaRPr lang="en-US" sz="1400" dirty="0"/>
                    </a:p>
                  </a:txBody>
                  <a:tcPr/>
                </a:tc>
                <a:tc>
                  <a:txBody>
                    <a:bodyPr/>
                    <a:lstStyle/>
                    <a:p>
                      <a:pPr algn="r"/>
                      <a:r>
                        <a:rPr lang="en-US" sz="1400" dirty="0" smtClean="0"/>
                        <a:t>31</a:t>
                      </a:r>
                      <a:endParaRPr lang="en-US" sz="1400" dirty="0"/>
                    </a:p>
                  </a:txBody>
                  <a:tcPr/>
                </a:tc>
                <a:tc>
                  <a:txBody>
                    <a:bodyPr/>
                    <a:lstStyle/>
                    <a:p>
                      <a:pPr algn="r"/>
                      <a:r>
                        <a:rPr lang="en-US" sz="1400" dirty="0" smtClean="0"/>
                        <a:t>30</a:t>
                      </a:r>
                      <a:endParaRPr lang="en-US" sz="1400" dirty="0"/>
                    </a:p>
                  </a:txBody>
                  <a:tcPr/>
                </a:tc>
                <a:tc>
                  <a:txBody>
                    <a:bodyPr/>
                    <a:lstStyle/>
                    <a:p>
                      <a:pPr algn="r"/>
                      <a:r>
                        <a:rPr lang="en-US" sz="1400" dirty="0" smtClean="0"/>
                        <a:t>30</a:t>
                      </a:r>
                      <a:endParaRPr lang="en-US" sz="1400" dirty="0"/>
                    </a:p>
                  </a:txBody>
                  <a:tcPr/>
                </a:tc>
              </a:tr>
              <a:tr h="370840">
                <a:tc>
                  <a:txBody>
                    <a:bodyPr/>
                    <a:lstStyle/>
                    <a:p>
                      <a:r>
                        <a:rPr lang="en-US" sz="1400" dirty="0" smtClean="0"/>
                        <a:t>Cost-to-Degree</a:t>
                      </a:r>
                      <a:endParaRPr lang="en-US" sz="1400" dirty="0"/>
                    </a:p>
                  </a:txBody>
                  <a:tcPr/>
                </a:tc>
                <a:tc>
                  <a:txBody>
                    <a:bodyPr/>
                    <a:lstStyle/>
                    <a:p>
                      <a:pPr algn="r"/>
                      <a:r>
                        <a:rPr lang="en-US" sz="1400" dirty="0" smtClean="0"/>
                        <a:t>2,000</a:t>
                      </a:r>
                      <a:endParaRPr lang="en-US" sz="1400" dirty="0"/>
                    </a:p>
                  </a:txBody>
                  <a:tcPr/>
                </a:tc>
                <a:tc>
                  <a:txBody>
                    <a:bodyPr/>
                    <a:lstStyle/>
                    <a:p>
                      <a:pPr algn="r"/>
                      <a:r>
                        <a:rPr lang="en-US" sz="1400" dirty="0" smtClean="0"/>
                        <a:t>1,900</a:t>
                      </a:r>
                      <a:endParaRPr lang="en-US" sz="1400" dirty="0"/>
                    </a:p>
                  </a:txBody>
                  <a:tcPr/>
                </a:tc>
                <a:tc>
                  <a:txBody>
                    <a:bodyPr/>
                    <a:lstStyle/>
                    <a:p>
                      <a:pPr algn="r"/>
                      <a:r>
                        <a:rPr lang="en-US" sz="1400" dirty="0" smtClean="0"/>
                        <a:t>2,010</a:t>
                      </a:r>
                      <a:endParaRPr lang="en-US" sz="1400" dirty="0"/>
                    </a:p>
                  </a:txBody>
                  <a:tcPr/>
                </a:tc>
                <a:tc>
                  <a:txBody>
                    <a:bodyPr/>
                    <a:lstStyle/>
                    <a:p>
                      <a:pPr algn="r"/>
                      <a:r>
                        <a:rPr lang="en-US" sz="1400" dirty="0" smtClean="0"/>
                        <a:t>1970</a:t>
                      </a:r>
                    </a:p>
                  </a:txBody>
                  <a:tcPr/>
                </a:tc>
                <a:tc>
                  <a:txBody>
                    <a:bodyPr/>
                    <a:lstStyle/>
                    <a:p>
                      <a:pPr algn="r"/>
                      <a:r>
                        <a:rPr lang="en-US" sz="1400" dirty="0" smtClean="0"/>
                        <a:t>1970</a:t>
                      </a:r>
                    </a:p>
                  </a:txBody>
                  <a:tcPr/>
                </a:tc>
              </a:tr>
              <a:tr h="370840">
                <a:tc>
                  <a:txBody>
                    <a:bodyPr/>
                    <a:lstStyle/>
                    <a:p>
                      <a:r>
                        <a:rPr lang="en-US" sz="1400" dirty="0" smtClean="0"/>
                        <a:t>Critical Fields</a:t>
                      </a:r>
                      <a:endParaRPr lang="en-US" sz="1400" dirty="0"/>
                    </a:p>
                  </a:txBody>
                  <a:tcPr/>
                </a:tc>
                <a:tc>
                  <a:txBody>
                    <a:bodyPr/>
                    <a:lstStyle/>
                    <a:p>
                      <a:pPr algn="r"/>
                      <a:r>
                        <a:rPr lang="en-US" sz="1400" dirty="0" smtClean="0"/>
                        <a:t>400</a:t>
                      </a:r>
                      <a:endParaRPr lang="en-US" sz="1400" dirty="0"/>
                    </a:p>
                  </a:txBody>
                  <a:tcPr/>
                </a:tc>
                <a:tc>
                  <a:txBody>
                    <a:bodyPr/>
                    <a:lstStyle/>
                    <a:p>
                      <a:pPr algn="r"/>
                      <a:r>
                        <a:rPr lang="en-US" sz="1400" dirty="0" smtClean="0"/>
                        <a:t>300</a:t>
                      </a:r>
                      <a:endParaRPr lang="en-US" sz="1400" dirty="0"/>
                    </a:p>
                  </a:txBody>
                  <a:tcPr/>
                </a:tc>
                <a:tc>
                  <a:txBody>
                    <a:bodyPr/>
                    <a:lstStyle/>
                    <a:p>
                      <a:pPr algn="r"/>
                      <a:r>
                        <a:rPr lang="en-US" sz="1400" dirty="0" smtClean="0"/>
                        <a:t>350</a:t>
                      </a:r>
                      <a:endParaRPr lang="en-US" sz="1400" dirty="0"/>
                    </a:p>
                  </a:txBody>
                  <a:tcPr/>
                </a:tc>
                <a:tc>
                  <a:txBody>
                    <a:bodyPr/>
                    <a:lstStyle/>
                    <a:p>
                      <a:pPr algn="r"/>
                      <a:r>
                        <a:rPr lang="en-US" sz="1400" dirty="0" smtClean="0"/>
                        <a:t>350</a:t>
                      </a:r>
                      <a:endParaRPr lang="en-US" sz="1400" dirty="0"/>
                    </a:p>
                  </a:txBody>
                  <a:tcPr/>
                </a:tc>
                <a:tc>
                  <a:txBody>
                    <a:bodyPr/>
                    <a:lstStyle/>
                    <a:p>
                      <a:pPr algn="r"/>
                      <a:r>
                        <a:rPr lang="en-US" sz="1400" dirty="0" smtClean="0"/>
                        <a:t>700</a:t>
                      </a:r>
                      <a:endParaRPr lang="en-US" sz="1400" dirty="0"/>
                    </a:p>
                  </a:txBody>
                  <a:tcPr/>
                </a:tc>
              </a:tr>
              <a:tr h="370840">
                <a:tc>
                  <a:txBody>
                    <a:bodyPr/>
                    <a:lstStyle/>
                    <a:p>
                      <a:r>
                        <a:rPr lang="en-US" sz="1400" dirty="0" smtClean="0"/>
                        <a:t>At-Risk</a:t>
                      </a:r>
                      <a:endParaRPr lang="en-US" sz="1400" dirty="0"/>
                    </a:p>
                  </a:txBody>
                  <a:tcPr/>
                </a:tc>
                <a:tc>
                  <a:txBody>
                    <a:bodyPr/>
                    <a:lstStyle/>
                    <a:p>
                      <a:pPr algn="r"/>
                      <a:r>
                        <a:rPr lang="en-US" sz="1400" dirty="0" smtClean="0"/>
                        <a:t>600</a:t>
                      </a:r>
                      <a:endParaRPr lang="en-US" sz="1400" dirty="0"/>
                    </a:p>
                  </a:txBody>
                  <a:tcPr/>
                </a:tc>
                <a:tc>
                  <a:txBody>
                    <a:bodyPr/>
                    <a:lstStyle/>
                    <a:p>
                      <a:pPr algn="r"/>
                      <a:r>
                        <a:rPr lang="en-US" sz="1400" dirty="0" smtClean="0"/>
                        <a:t>700</a:t>
                      </a:r>
                      <a:endParaRPr lang="en-US" sz="1400" dirty="0"/>
                    </a:p>
                  </a:txBody>
                  <a:tcPr/>
                </a:tc>
                <a:tc>
                  <a:txBody>
                    <a:bodyPr/>
                    <a:lstStyle/>
                    <a:p>
                      <a:pPr algn="r"/>
                      <a:r>
                        <a:rPr lang="en-US" sz="1400" dirty="0" smtClean="0"/>
                        <a:t>680</a:t>
                      </a:r>
                      <a:endParaRPr lang="en-US" sz="1400" dirty="0"/>
                    </a:p>
                  </a:txBody>
                  <a:tcPr/>
                </a:tc>
                <a:tc>
                  <a:txBody>
                    <a:bodyPr/>
                    <a:lstStyle/>
                    <a:p>
                      <a:pPr algn="r"/>
                      <a:r>
                        <a:rPr lang="en-US" sz="1400" dirty="0" smtClean="0"/>
                        <a:t>660</a:t>
                      </a:r>
                      <a:endParaRPr lang="en-US" sz="1400" dirty="0"/>
                    </a:p>
                  </a:txBody>
                  <a:tcPr/>
                </a:tc>
                <a:tc>
                  <a:txBody>
                    <a:bodyPr/>
                    <a:lstStyle/>
                    <a:p>
                      <a:pPr algn="r"/>
                      <a:r>
                        <a:rPr lang="en-US" sz="1400" dirty="0" smtClean="0"/>
                        <a:t>660</a:t>
                      </a:r>
                      <a:endParaRPr lang="en-US" sz="1400" dirty="0"/>
                    </a:p>
                  </a:txBody>
                  <a:tcPr/>
                </a:tc>
              </a:tr>
              <a:tr h="370840">
                <a:tc>
                  <a:txBody>
                    <a:bodyPr/>
                    <a:lstStyle/>
                    <a:p>
                      <a:r>
                        <a:rPr lang="en-US" sz="1400" dirty="0" smtClean="0"/>
                        <a:t>Persistence</a:t>
                      </a:r>
                      <a:endParaRPr lang="en-US" sz="1400" dirty="0"/>
                    </a:p>
                  </a:txBody>
                  <a:tcPr/>
                </a:tc>
                <a:tc>
                  <a:txBody>
                    <a:bodyPr/>
                    <a:lstStyle/>
                    <a:p>
                      <a:pPr algn="r"/>
                      <a:r>
                        <a:rPr lang="en-US" sz="1400" dirty="0" smtClean="0"/>
                        <a:t>3,000</a:t>
                      </a:r>
                      <a:endParaRPr lang="en-US" sz="1400" dirty="0"/>
                    </a:p>
                  </a:txBody>
                  <a:tcPr/>
                </a:tc>
                <a:tc>
                  <a:txBody>
                    <a:bodyPr/>
                    <a:lstStyle/>
                    <a:p>
                      <a:pPr algn="r"/>
                      <a:r>
                        <a:rPr lang="en-US" sz="1400" dirty="0" smtClean="0"/>
                        <a:t>1,500</a:t>
                      </a:r>
                      <a:endParaRPr lang="en-US" sz="1400" dirty="0"/>
                    </a:p>
                  </a:txBody>
                  <a:tcPr/>
                </a:tc>
                <a:tc>
                  <a:txBody>
                    <a:bodyPr/>
                    <a:lstStyle/>
                    <a:p>
                      <a:pPr algn="r"/>
                      <a:r>
                        <a:rPr lang="en-US" sz="1400" dirty="0" smtClean="0"/>
                        <a:t>3,300</a:t>
                      </a:r>
                      <a:endParaRPr lang="en-US" sz="1400" dirty="0"/>
                    </a:p>
                  </a:txBody>
                  <a:tcPr/>
                </a:tc>
                <a:tc>
                  <a:txBody>
                    <a:bodyPr/>
                    <a:lstStyle/>
                    <a:p>
                      <a:pPr algn="r"/>
                      <a:r>
                        <a:rPr lang="en-US" sz="1400" dirty="0" smtClean="0"/>
                        <a:t>2600</a:t>
                      </a:r>
                      <a:endParaRPr lang="en-US" sz="1400" dirty="0"/>
                    </a:p>
                  </a:txBody>
                  <a:tcPr/>
                </a:tc>
                <a:tc>
                  <a:txBody>
                    <a:bodyPr/>
                    <a:lstStyle/>
                    <a:p>
                      <a:pPr algn="r"/>
                      <a:r>
                        <a:rPr lang="en-US" sz="1400" dirty="0" smtClean="0"/>
                        <a:t>2600</a:t>
                      </a:r>
                      <a:endParaRPr lang="en-US" sz="1400" dirty="0"/>
                    </a:p>
                  </a:txBody>
                  <a:tcPr/>
                </a:tc>
              </a:tr>
              <a:tr h="370840">
                <a:tc>
                  <a:txBody>
                    <a:bodyPr/>
                    <a:lstStyle/>
                    <a:p>
                      <a:r>
                        <a:rPr lang="en-US" sz="1400" dirty="0" smtClean="0"/>
                        <a:t>Total</a:t>
                      </a:r>
                      <a:endParaRPr lang="en-US" sz="1400" dirty="0"/>
                    </a:p>
                  </a:txBody>
                  <a:tcPr/>
                </a:tc>
                <a:tc>
                  <a:txBody>
                    <a:bodyPr/>
                    <a:lstStyle/>
                    <a:p>
                      <a:pPr algn="r"/>
                      <a:r>
                        <a:rPr lang="en-US" sz="1400" dirty="0" smtClean="0"/>
                        <a:t>N/A</a:t>
                      </a:r>
                      <a:endParaRPr lang="en-US" sz="1400" dirty="0"/>
                    </a:p>
                  </a:txBody>
                  <a:tcPr/>
                </a:tc>
                <a:tc>
                  <a:txBody>
                    <a:bodyPr/>
                    <a:lstStyle/>
                    <a:p>
                      <a:pPr algn="r"/>
                      <a:r>
                        <a:rPr lang="en-US" sz="1400" dirty="0" smtClean="0"/>
                        <a:t>N/A</a:t>
                      </a:r>
                      <a:endParaRPr lang="en-US" sz="1400" dirty="0"/>
                    </a:p>
                  </a:txBody>
                  <a:tcPr/>
                </a:tc>
                <a:tc>
                  <a:txBody>
                    <a:bodyPr/>
                    <a:lstStyle/>
                    <a:p>
                      <a:pPr algn="r"/>
                      <a:r>
                        <a:rPr lang="en-US" sz="1400" dirty="0" smtClean="0"/>
                        <a:t>N/A</a:t>
                      </a:r>
                      <a:endParaRPr lang="en-US" sz="1400" dirty="0"/>
                    </a:p>
                  </a:txBody>
                  <a:tcPr/>
                </a:tc>
                <a:tc>
                  <a:txBody>
                    <a:bodyPr/>
                    <a:lstStyle/>
                    <a:p>
                      <a:pPr algn="r"/>
                      <a:r>
                        <a:rPr lang="en-US" sz="1400" dirty="0" smtClean="0"/>
                        <a:t>N/A</a:t>
                      </a:r>
                      <a:endParaRPr lang="en-US" sz="1400" dirty="0"/>
                    </a:p>
                  </a:txBody>
                  <a:tcPr/>
                </a:tc>
                <a:tc>
                  <a:txBody>
                    <a:bodyPr/>
                    <a:lstStyle/>
                    <a:p>
                      <a:pPr algn="r"/>
                      <a:r>
                        <a:rPr lang="en-US" sz="1400" dirty="0" smtClean="0"/>
                        <a:t>7,500</a:t>
                      </a:r>
                      <a:endParaRPr lang="en-US" sz="1400" b="1" dirty="0"/>
                    </a:p>
                  </a:txBody>
                  <a:tcPr/>
                </a:tc>
              </a:tr>
            </a:tbl>
          </a:graphicData>
        </a:graphic>
      </p:graphicFrame>
      <p:sp>
        <p:nvSpPr>
          <p:cNvPr id="5" name="Slide Number Placeholder 4"/>
          <p:cNvSpPr>
            <a:spLocks noGrp="1"/>
          </p:cNvSpPr>
          <p:nvPr>
            <p:ph type="sldNum" sz="quarter" idx="12"/>
          </p:nvPr>
        </p:nvSpPr>
        <p:spPr/>
        <p:txBody>
          <a:bodyPr/>
          <a:lstStyle/>
          <a:p>
            <a:fld id="{4EB8BB31-43A1-4BDB-A92B-E53281052534}" type="slidenum">
              <a:rPr lang="en-US" smtClean="0"/>
              <a:t>5</a:t>
            </a:fld>
            <a:endParaRPr lang="en-US" dirty="0"/>
          </a:p>
        </p:txBody>
      </p:sp>
    </p:spTree>
    <p:extLst>
      <p:ext uri="{BB962C8B-B14F-4D97-AF65-F5344CB8AC3E}">
        <p14:creationId xmlns:p14="http://schemas.microsoft.com/office/powerpoint/2010/main" val="3345220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a:t>
            </a:r>
            <a:r>
              <a:rPr lang="en-US" sz="2000" dirty="0"/>
              <a:t>Undergraduate</a:t>
            </a:r>
            <a:r>
              <a:rPr lang="en-US" dirty="0"/>
              <a:t> Degrees</a:t>
            </a:r>
          </a:p>
        </p:txBody>
      </p:sp>
      <p:sp>
        <p:nvSpPr>
          <p:cNvPr id="3" name="Text Placeholder 2"/>
          <p:cNvSpPr>
            <a:spLocks noGrp="1"/>
          </p:cNvSpPr>
          <p:nvPr>
            <p:ph type="body" idx="2"/>
          </p:nvPr>
        </p:nvSpPr>
        <p:spPr/>
        <p:txBody>
          <a:bodyPr>
            <a:normAutofit/>
          </a:bodyPr>
          <a:lstStyle/>
          <a:p>
            <a:r>
              <a:rPr lang="en-US" sz="1800" dirty="0"/>
              <a:t>Total number of Bachelor’s Degrees awarded by an institution in a given year.</a:t>
            </a:r>
          </a:p>
        </p:txBody>
      </p:sp>
      <p:sp>
        <p:nvSpPr>
          <p:cNvPr id="4" name="Content Placeholder 3"/>
          <p:cNvSpPr>
            <a:spLocks noGrp="1"/>
          </p:cNvSpPr>
          <p:nvPr>
            <p:ph sz="quarter" idx="1"/>
          </p:nvPr>
        </p:nvSpPr>
        <p:spPr/>
        <p:txBody>
          <a:bodyPr>
            <a:normAutofit/>
          </a:bodyPr>
          <a:lstStyle/>
          <a:p>
            <a:r>
              <a:rPr lang="en-US" sz="1400" dirty="0" smtClean="0"/>
              <a:t>Accountability measure #10</a:t>
            </a:r>
          </a:p>
          <a:p>
            <a:r>
              <a:rPr lang="en-US" sz="1400" dirty="0" smtClean="0"/>
              <a:t>Number of degrees reported on the CBM009 – Graduation Report for the fiscal year</a:t>
            </a:r>
          </a:p>
          <a:p>
            <a:pPr lvl="1"/>
            <a:r>
              <a:rPr lang="en-US" sz="1200" dirty="0" smtClean="0"/>
              <a:t>Fiscal year 2012 includes fall 2011, spring 2012, and summer 2012 reports</a:t>
            </a:r>
          </a:p>
          <a:p>
            <a:r>
              <a:rPr lang="en-US" sz="1400" dirty="0" smtClean="0"/>
              <a:t>Multiple degrees earned by a single student are included</a:t>
            </a:r>
          </a:p>
          <a:p>
            <a:r>
              <a:rPr lang="en-US" sz="1400" dirty="0" smtClean="0"/>
              <a:t>Double Majors are counted as a single degree</a:t>
            </a:r>
          </a:p>
          <a:p>
            <a:r>
              <a:rPr lang="en-US" sz="1400" dirty="0" smtClean="0"/>
              <a:t>Degrees </a:t>
            </a:r>
            <a:r>
              <a:rPr lang="en-US" sz="1400" dirty="0"/>
              <a:t>i</a:t>
            </a:r>
            <a:r>
              <a:rPr lang="en-US" sz="1400" dirty="0" smtClean="0"/>
              <a:t>ncluded</a:t>
            </a:r>
          </a:p>
          <a:p>
            <a:pPr lvl="1"/>
            <a:r>
              <a:rPr lang="en-US" sz="1200" dirty="0" smtClean="0"/>
              <a:t>Baccalaureate</a:t>
            </a:r>
          </a:p>
          <a:p>
            <a:pPr lvl="1"/>
            <a:r>
              <a:rPr lang="en-US" sz="1200" dirty="0" smtClean="0"/>
              <a:t>Associate of Applied Science (AAS)</a:t>
            </a:r>
          </a:p>
          <a:p>
            <a:r>
              <a:rPr lang="en-US" sz="1400" dirty="0" smtClean="0"/>
              <a:t>Excludes certificates</a:t>
            </a:r>
            <a:endParaRPr lang="en-US" sz="1400" dirty="0"/>
          </a:p>
        </p:txBody>
      </p:sp>
      <p:pic>
        <p:nvPicPr>
          <p:cNvPr id="1027" name="Picture 3" descr="C:\Users\turcottepl\AppData\Local\Microsoft\Windows\Temporary Internet Files\Content.IE5\MQRTU081\MC90043926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3583004"/>
            <a:ext cx="2776521" cy="2776521"/>
          </a:xfrm>
          <a:prstGeom prst="rect">
            <a:avLst/>
          </a:prstGeom>
          <a:noFill/>
          <a:extLst/>
        </p:spPr>
      </p:pic>
      <p:sp>
        <p:nvSpPr>
          <p:cNvPr id="5" name="Slide Number Placeholder 4"/>
          <p:cNvSpPr>
            <a:spLocks noGrp="1"/>
          </p:cNvSpPr>
          <p:nvPr>
            <p:ph type="sldNum" sz="quarter" idx="12"/>
          </p:nvPr>
        </p:nvSpPr>
        <p:spPr/>
        <p:txBody>
          <a:bodyPr/>
          <a:lstStyle/>
          <a:p>
            <a:fld id="{4EB8BB31-43A1-4BDB-A92B-E53281052534}" type="slidenum">
              <a:rPr lang="en-US" smtClean="0"/>
              <a:t>6</a:t>
            </a:fld>
            <a:endParaRPr lang="en-US" dirty="0"/>
          </a:p>
        </p:txBody>
      </p:sp>
    </p:spTree>
    <p:extLst>
      <p:ext uri="{BB962C8B-B14F-4D97-AF65-F5344CB8AC3E}">
        <p14:creationId xmlns:p14="http://schemas.microsoft.com/office/powerpoint/2010/main" val="3751316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Time-to-Degree</a:t>
            </a:r>
            <a:endParaRPr lang="en-US" dirty="0"/>
          </a:p>
        </p:txBody>
      </p:sp>
      <p:sp>
        <p:nvSpPr>
          <p:cNvPr id="3" name="Text Placeholder 2"/>
          <p:cNvSpPr>
            <a:spLocks noGrp="1"/>
          </p:cNvSpPr>
          <p:nvPr>
            <p:ph type="body" idx="2"/>
          </p:nvPr>
        </p:nvSpPr>
        <p:spPr/>
        <p:txBody>
          <a:bodyPr>
            <a:normAutofit/>
          </a:bodyPr>
          <a:lstStyle/>
          <a:p>
            <a:r>
              <a:rPr lang="en-US" sz="1800" dirty="0"/>
              <a:t>Total Bachelor’s Degrees multiplied by the school’s six-year graduation </a:t>
            </a:r>
            <a:r>
              <a:rPr lang="en-US" sz="1800" dirty="0" smtClean="0"/>
              <a:t>rate</a:t>
            </a:r>
          </a:p>
          <a:p>
            <a:r>
              <a:rPr lang="en-US" sz="1800" dirty="0" smtClean="0"/>
              <a:t>To </a:t>
            </a:r>
            <a:r>
              <a:rPr lang="en-US" sz="1800" dirty="0"/>
              <a:t>incent timely completion.</a:t>
            </a:r>
          </a:p>
        </p:txBody>
      </p:sp>
      <p:sp>
        <p:nvSpPr>
          <p:cNvPr id="4" name="Content Placeholder 3"/>
          <p:cNvSpPr>
            <a:spLocks noGrp="1"/>
          </p:cNvSpPr>
          <p:nvPr>
            <p:ph sz="quarter" idx="1"/>
          </p:nvPr>
        </p:nvSpPr>
        <p:spPr/>
        <p:txBody>
          <a:bodyPr>
            <a:normAutofit/>
          </a:bodyPr>
          <a:lstStyle/>
          <a:p>
            <a:r>
              <a:rPr lang="en-US" sz="1400" dirty="0" smtClean="0"/>
              <a:t>6-Year Graduation Rate – Accountability measure #9</a:t>
            </a:r>
          </a:p>
          <a:p>
            <a:pPr lvl="1"/>
            <a:r>
              <a:rPr lang="en-US" sz="1200" dirty="0"/>
              <a:t>First-time entering degree-seeking students who enrolled in an minimum </a:t>
            </a:r>
            <a:r>
              <a:rPr lang="en-US" sz="1200" dirty="0" smtClean="0"/>
              <a:t>of 12 </a:t>
            </a:r>
            <a:r>
              <a:rPr lang="en-US" sz="1200" dirty="0"/>
              <a:t>semester credit hours their </a:t>
            </a:r>
            <a:r>
              <a:rPr lang="en-US" sz="1200" dirty="0" smtClean="0"/>
              <a:t>first </a:t>
            </a:r>
            <a:r>
              <a:rPr lang="en-US" sz="1200" dirty="0"/>
              <a:t>fall semester who graduated from the same institution or another Texas public or independent institution after four, five, and six academic years. This metric includes Social Security Number changes submitted on the CBM00N. First-time determined by the first-time student flag on the CBM001. </a:t>
            </a:r>
            <a:r>
              <a:rPr lang="en-US" sz="1200" dirty="0" smtClean="0"/>
              <a:t>Sources: </a:t>
            </a:r>
            <a:r>
              <a:rPr lang="en-US" sz="1200" dirty="0"/>
              <a:t>CBM001, CBM002, CBM009, </a:t>
            </a:r>
            <a:r>
              <a:rPr lang="en-US" sz="1200" dirty="0" smtClean="0"/>
              <a:t>CBM00N</a:t>
            </a:r>
          </a:p>
          <a:p>
            <a:r>
              <a:rPr lang="en-US" sz="1400" dirty="0" smtClean="0"/>
              <a:t>Same Fiscal Year as degrees reported</a:t>
            </a:r>
          </a:p>
          <a:p>
            <a:pPr lvl="1"/>
            <a:r>
              <a:rPr lang="en-US" sz="1200" dirty="0" smtClean="0"/>
              <a:t>For fiscal year 2012, cohort started in fall 2006</a:t>
            </a:r>
          </a:p>
          <a:p>
            <a:r>
              <a:rPr lang="en-US" sz="1400" dirty="0" smtClean="0"/>
              <a:t>Includes same and other institutions</a:t>
            </a:r>
            <a:endParaRPr lang="en-US" dirty="0"/>
          </a:p>
          <a:p>
            <a:r>
              <a:rPr lang="en-US" sz="1400" dirty="0" smtClean="0"/>
              <a:t>Upper-Level institutions use 3-Year Completion Rate</a:t>
            </a:r>
          </a:p>
          <a:p>
            <a:pPr lvl="1"/>
            <a:r>
              <a:rPr lang="en-US" sz="1200" dirty="0" smtClean="0"/>
              <a:t>First-time junior level students transferring in who </a:t>
            </a:r>
            <a:r>
              <a:rPr lang="en-US" sz="1200" dirty="0"/>
              <a:t>graduated from the same institution or another Texas public or independent institution after </a:t>
            </a:r>
            <a:r>
              <a:rPr lang="en-US" sz="1200" dirty="0" smtClean="0"/>
              <a:t>three </a:t>
            </a:r>
            <a:r>
              <a:rPr lang="en-US" sz="1200" dirty="0"/>
              <a:t>academic years. </a:t>
            </a:r>
            <a:endParaRPr lang="en-US" sz="1200" dirty="0" smtClean="0"/>
          </a:p>
          <a:p>
            <a:pPr lvl="1"/>
            <a:r>
              <a:rPr lang="en-US" sz="1200" dirty="0" smtClean="0"/>
              <a:t>UT-Brownsville, TAMU-Texarkana, UH-Clear Lake, UH-Victoria, and Sul Ross Rio Grande.</a:t>
            </a:r>
            <a:endParaRPr lang="en-US" sz="1200" dirty="0"/>
          </a:p>
          <a:p>
            <a:r>
              <a:rPr lang="en-US" sz="1400" dirty="0" smtClean="0"/>
              <a:t>New institutions calculated with parent graduation rate</a:t>
            </a:r>
          </a:p>
          <a:p>
            <a:pPr lvl="1"/>
            <a:r>
              <a:rPr lang="en-US" sz="1200" dirty="0" smtClean="0"/>
              <a:t>TAMU-Central Texas, TAMU-San Antonio, and UNT-Dallas.</a:t>
            </a:r>
          </a:p>
          <a:p>
            <a:r>
              <a:rPr lang="en-US" sz="1400" dirty="0" smtClean="0"/>
              <a:t>Example</a:t>
            </a:r>
          </a:p>
        </p:txBody>
      </p:sp>
      <p:graphicFrame>
        <p:nvGraphicFramePr>
          <p:cNvPr id="5" name="Table 4"/>
          <p:cNvGraphicFramePr>
            <a:graphicFrameLocks noGrp="1"/>
          </p:cNvGraphicFramePr>
          <p:nvPr>
            <p:extLst>
              <p:ext uri="{D42A27DB-BD31-4B8C-83A1-F6EECF244321}">
                <p14:modId xmlns:p14="http://schemas.microsoft.com/office/powerpoint/2010/main" val="1969021187"/>
              </p:ext>
            </p:extLst>
          </p:nvPr>
        </p:nvGraphicFramePr>
        <p:xfrm>
          <a:off x="3505200" y="5105400"/>
          <a:ext cx="5410200" cy="1184006"/>
        </p:xfrm>
        <a:graphic>
          <a:graphicData uri="http://schemas.openxmlformats.org/drawingml/2006/table">
            <a:tbl>
              <a:tblPr firstRow="1" bandRow="1">
                <a:tableStyleId>{F5AB1C69-6EDB-4FF4-983F-18BD219EF322}</a:tableStyleId>
              </a:tblPr>
              <a:tblGrid>
                <a:gridCol w="1524000"/>
                <a:gridCol w="1181100"/>
                <a:gridCol w="1352550"/>
                <a:gridCol w="1352550"/>
              </a:tblGrid>
              <a:tr h="477153">
                <a:tc>
                  <a:txBody>
                    <a:bodyPr/>
                    <a:lstStyle/>
                    <a:p>
                      <a:pPr algn="ctr"/>
                      <a:r>
                        <a:rPr lang="en-US" sz="1400" dirty="0" smtClean="0"/>
                        <a:t>Institution</a:t>
                      </a:r>
                      <a:endParaRPr lang="en-US" sz="1400" dirty="0"/>
                    </a:p>
                  </a:txBody>
                  <a:tcPr anchor="ctr"/>
                </a:tc>
                <a:tc>
                  <a:txBody>
                    <a:bodyPr/>
                    <a:lstStyle/>
                    <a:p>
                      <a:pPr algn="ctr"/>
                      <a:r>
                        <a:rPr lang="en-US" sz="1400" dirty="0" smtClean="0"/>
                        <a:t>Degrees</a:t>
                      </a:r>
                      <a:endParaRPr lang="en-US" sz="1400" dirty="0"/>
                    </a:p>
                  </a:txBody>
                  <a:tcPr anchor="ctr"/>
                </a:tc>
                <a:tc>
                  <a:txBody>
                    <a:bodyPr/>
                    <a:lstStyle/>
                    <a:p>
                      <a:pPr algn="ctr"/>
                      <a:r>
                        <a:rPr lang="en-US" sz="1400" dirty="0" smtClean="0"/>
                        <a:t>Rate</a:t>
                      </a:r>
                      <a:endParaRPr lang="en-US" sz="1400" dirty="0"/>
                    </a:p>
                  </a:txBody>
                  <a:tcPr anchor="ctr"/>
                </a:tc>
                <a:tc>
                  <a:txBody>
                    <a:bodyPr/>
                    <a:lstStyle/>
                    <a:p>
                      <a:pPr algn="ctr"/>
                      <a:r>
                        <a:rPr lang="en-US" sz="1400" dirty="0" smtClean="0"/>
                        <a:t>Weighted</a:t>
                      </a:r>
                      <a:r>
                        <a:rPr lang="en-US" sz="1400" baseline="0" dirty="0" smtClean="0"/>
                        <a:t> </a:t>
                      </a:r>
                      <a:r>
                        <a:rPr lang="en-US" sz="1400" dirty="0" smtClean="0"/>
                        <a:t>Points</a:t>
                      </a:r>
                      <a:endParaRPr lang="en-US" sz="1400" dirty="0"/>
                    </a:p>
                  </a:txBody>
                  <a:tcPr anchor="ctr"/>
                </a:tc>
              </a:tr>
              <a:tr h="332923">
                <a:tc>
                  <a:txBody>
                    <a:bodyPr/>
                    <a:lstStyle/>
                    <a:p>
                      <a:r>
                        <a:rPr lang="en-US" sz="1400" dirty="0" smtClean="0"/>
                        <a:t>A</a:t>
                      </a:r>
                      <a:endParaRPr lang="en-US" sz="1400" dirty="0"/>
                    </a:p>
                  </a:txBody>
                  <a:tcPr/>
                </a:tc>
                <a:tc>
                  <a:txBody>
                    <a:bodyPr/>
                    <a:lstStyle/>
                    <a:p>
                      <a:pPr algn="r"/>
                      <a:r>
                        <a:rPr lang="en-US" sz="1400" dirty="0" smtClean="0"/>
                        <a:t>9,000</a:t>
                      </a:r>
                      <a:endParaRPr lang="en-US" sz="1400" dirty="0"/>
                    </a:p>
                  </a:txBody>
                  <a:tcPr/>
                </a:tc>
                <a:tc>
                  <a:txBody>
                    <a:bodyPr/>
                    <a:lstStyle/>
                    <a:p>
                      <a:pPr algn="r"/>
                      <a:r>
                        <a:rPr lang="en-US" sz="1400" dirty="0" smtClean="0"/>
                        <a:t>80%</a:t>
                      </a:r>
                      <a:endParaRPr lang="en-US" sz="1400" dirty="0"/>
                    </a:p>
                  </a:txBody>
                  <a:tcPr/>
                </a:tc>
                <a:tc>
                  <a:txBody>
                    <a:bodyPr/>
                    <a:lstStyle/>
                    <a:p>
                      <a:pPr algn="r"/>
                      <a:r>
                        <a:rPr lang="en-US" sz="1400" b="1" dirty="0" smtClean="0"/>
                        <a:t>7,200</a:t>
                      </a:r>
                      <a:endParaRPr lang="en-US" sz="1400" b="1" dirty="0"/>
                    </a:p>
                  </a:txBody>
                  <a:tcPr/>
                </a:tc>
              </a:tr>
              <a:tr h="332923">
                <a:tc>
                  <a:txBody>
                    <a:bodyPr/>
                    <a:lstStyle/>
                    <a:p>
                      <a:r>
                        <a:rPr lang="en-US" sz="1400" dirty="0" smtClean="0"/>
                        <a:t>B</a:t>
                      </a:r>
                      <a:endParaRPr lang="en-US" sz="1400" dirty="0"/>
                    </a:p>
                  </a:txBody>
                  <a:tcPr/>
                </a:tc>
                <a:tc>
                  <a:txBody>
                    <a:bodyPr/>
                    <a:lstStyle/>
                    <a:p>
                      <a:pPr algn="r"/>
                      <a:r>
                        <a:rPr lang="en-US" sz="1400" dirty="0" smtClean="0"/>
                        <a:t>200</a:t>
                      </a:r>
                      <a:endParaRPr lang="en-US" sz="1400" dirty="0"/>
                    </a:p>
                  </a:txBody>
                  <a:tcPr/>
                </a:tc>
                <a:tc>
                  <a:txBody>
                    <a:bodyPr/>
                    <a:lstStyle/>
                    <a:p>
                      <a:pPr algn="r"/>
                      <a:r>
                        <a:rPr lang="en-US" sz="1400" dirty="0" smtClean="0"/>
                        <a:t>30%</a:t>
                      </a:r>
                      <a:endParaRPr lang="en-US" sz="1400" dirty="0"/>
                    </a:p>
                  </a:txBody>
                  <a:tcPr/>
                </a:tc>
                <a:tc>
                  <a:txBody>
                    <a:bodyPr/>
                    <a:lstStyle/>
                    <a:p>
                      <a:pPr algn="r"/>
                      <a:r>
                        <a:rPr lang="en-US" sz="1400" b="1" dirty="0" smtClean="0"/>
                        <a:t>60</a:t>
                      </a:r>
                      <a:endParaRPr lang="en-US" sz="1400" b="1" dirty="0"/>
                    </a:p>
                  </a:txBody>
                  <a:tcPr/>
                </a:tc>
              </a:tr>
            </a:tbl>
          </a:graphicData>
        </a:graphic>
      </p:graphicFrame>
      <p:sp>
        <p:nvSpPr>
          <p:cNvPr id="6" name="Slide Number Placeholder 5"/>
          <p:cNvSpPr>
            <a:spLocks noGrp="1"/>
          </p:cNvSpPr>
          <p:nvPr>
            <p:ph type="sldNum" sz="quarter" idx="12"/>
          </p:nvPr>
        </p:nvSpPr>
        <p:spPr/>
        <p:txBody>
          <a:bodyPr/>
          <a:lstStyle/>
          <a:p>
            <a:fld id="{4EB8BB31-43A1-4BDB-A92B-E53281052534}" type="slidenum">
              <a:rPr lang="en-US" smtClean="0"/>
              <a:t>7</a:t>
            </a:fld>
            <a:endParaRPr lang="en-US" dirty="0"/>
          </a:p>
        </p:txBody>
      </p:sp>
    </p:spTree>
    <p:extLst>
      <p:ext uri="{BB962C8B-B14F-4D97-AF65-F5344CB8AC3E}">
        <p14:creationId xmlns:p14="http://schemas.microsoft.com/office/powerpoint/2010/main" val="2824355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Mission</a:t>
            </a:r>
            <a:endParaRPr lang="en-US" dirty="0"/>
          </a:p>
        </p:txBody>
      </p:sp>
      <p:sp>
        <p:nvSpPr>
          <p:cNvPr id="3" name="Text Placeholder 2"/>
          <p:cNvSpPr>
            <a:spLocks noGrp="1"/>
          </p:cNvSpPr>
          <p:nvPr>
            <p:ph type="body" idx="2"/>
          </p:nvPr>
        </p:nvSpPr>
        <p:spPr/>
        <p:txBody>
          <a:bodyPr>
            <a:normAutofit fontScale="92500"/>
          </a:bodyPr>
          <a:lstStyle/>
          <a:p>
            <a:r>
              <a:rPr lang="en-US" sz="1800" dirty="0"/>
              <a:t>Degrees divided by </a:t>
            </a:r>
            <a:r>
              <a:rPr lang="en-US" sz="1800" dirty="0" smtClean="0"/>
              <a:t>Full-Time </a:t>
            </a:r>
            <a:r>
              <a:rPr lang="en-US" sz="1800" dirty="0"/>
              <a:t>Student Equivalents (FTSEs) and multiplied by 100. </a:t>
            </a:r>
            <a:endParaRPr lang="en-US" sz="1800" dirty="0" smtClean="0"/>
          </a:p>
          <a:p>
            <a:r>
              <a:rPr lang="en-US" sz="1800" dirty="0" smtClean="0"/>
              <a:t>This </a:t>
            </a:r>
            <a:r>
              <a:rPr lang="en-US" sz="1800" dirty="0"/>
              <a:t>aggregate measure adjusts for part-time and transfer students, providing a common framework for comparing degree productivity among institutions with different missions and student bodies.</a:t>
            </a:r>
          </a:p>
        </p:txBody>
      </p:sp>
      <p:sp>
        <p:nvSpPr>
          <p:cNvPr id="4" name="Content Placeholder 3"/>
          <p:cNvSpPr>
            <a:spLocks noGrp="1"/>
          </p:cNvSpPr>
          <p:nvPr>
            <p:ph sz="quarter" idx="1"/>
          </p:nvPr>
        </p:nvSpPr>
        <p:spPr/>
        <p:txBody>
          <a:bodyPr>
            <a:normAutofit/>
          </a:bodyPr>
          <a:lstStyle/>
          <a:p>
            <a:r>
              <a:rPr lang="en-US" sz="1400" dirty="0" smtClean="0"/>
              <a:t>Degrees same as the first factor</a:t>
            </a:r>
          </a:p>
          <a:p>
            <a:r>
              <a:rPr lang="en-US" sz="1400" dirty="0" smtClean="0"/>
              <a:t>Undergraduate Full-time student equivalents (FTSE) – Accountability measure #2 </a:t>
            </a:r>
          </a:p>
          <a:p>
            <a:pPr lvl="1"/>
            <a:r>
              <a:rPr lang="en-US" sz="1200" dirty="0" smtClean="0">
                <a:solidFill>
                  <a:schemeClr val="bg2">
                    <a:lumMod val="50000"/>
                  </a:schemeClr>
                </a:solidFill>
              </a:rPr>
              <a:t>Number of semester credit hours (SCH) reported on the CBM004 – Class Report for the fall of the fiscal year</a:t>
            </a:r>
          </a:p>
          <a:p>
            <a:pPr lvl="1"/>
            <a:r>
              <a:rPr lang="en-US" sz="1200" dirty="0" smtClean="0">
                <a:solidFill>
                  <a:schemeClr val="bg2">
                    <a:lumMod val="50000"/>
                  </a:schemeClr>
                </a:solidFill>
              </a:rPr>
              <a:t>For fiscal year 2012, fall 2011</a:t>
            </a:r>
          </a:p>
          <a:p>
            <a:r>
              <a:rPr lang="en-US" sz="1400" dirty="0" smtClean="0"/>
              <a:t>Includes </a:t>
            </a:r>
            <a:r>
              <a:rPr lang="en-US" sz="1400" u="sng" dirty="0" smtClean="0"/>
              <a:t>state funded undergraduate </a:t>
            </a:r>
            <a:r>
              <a:rPr lang="en-US" sz="1400" dirty="0" smtClean="0"/>
              <a:t>semester credit hours</a:t>
            </a:r>
          </a:p>
          <a:p>
            <a:r>
              <a:rPr lang="en-US" sz="1400" dirty="0" smtClean="0"/>
              <a:t>Excludes non-state funded and graduate semester credit hours</a:t>
            </a:r>
          </a:p>
          <a:p>
            <a:r>
              <a:rPr lang="en-US" sz="1400" dirty="0" smtClean="0"/>
              <a:t>Undergraduate Semester Credit Hours divided by 15 to convert to FTSE</a:t>
            </a:r>
          </a:p>
          <a:p>
            <a:r>
              <a:rPr lang="en-US" sz="1400" dirty="0" smtClean="0"/>
              <a:t>Example</a:t>
            </a:r>
          </a:p>
        </p:txBody>
      </p:sp>
      <p:graphicFrame>
        <p:nvGraphicFramePr>
          <p:cNvPr id="5" name="Table 4"/>
          <p:cNvGraphicFramePr>
            <a:graphicFrameLocks noGrp="1"/>
          </p:cNvGraphicFramePr>
          <p:nvPr>
            <p:extLst>
              <p:ext uri="{D42A27DB-BD31-4B8C-83A1-F6EECF244321}">
                <p14:modId xmlns:p14="http://schemas.microsoft.com/office/powerpoint/2010/main" val="3003908562"/>
              </p:ext>
            </p:extLst>
          </p:nvPr>
        </p:nvGraphicFramePr>
        <p:xfrm>
          <a:off x="3276600" y="3352800"/>
          <a:ext cx="5486400" cy="889000"/>
        </p:xfrm>
        <a:graphic>
          <a:graphicData uri="http://schemas.openxmlformats.org/drawingml/2006/table">
            <a:tbl>
              <a:tblPr firstRow="1" bandRow="1">
                <a:tableStyleId>{F5AB1C69-6EDB-4FF4-983F-18BD219EF322}</a:tableStyleId>
              </a:tblPr>
              <a:tblGrid>
                <a:gridCol w="990600"/>
                <a:gridCol w="914400"/>
                <a:gridCol w="1143000"/>
                <a:gridCol w="2438400"/>
              </a:tblGrid>
              <a:tr h="370840">
                <a:tc>
                  <a:txBody>
                    <a:bodyPr/>
                    <a:lstStyle/>
                    <a:p>
                      <a:pPr algn="ctr"/>
                      <a:r>
                        <a:rPr lang="en-US" sz="1400" dirty="0" smtClean="0"/>
                        <a:t>Degrees</a:t>
                      </a:r>
                      <a:endParaRPr lang="en-US" sz="1400" dirty="0"/>
                    </a:p>
                  </a:txBody>
                  <a:tcPr anchor="b"/>
                </a:tc>
                <a:tc>
                  <a:txBody>
                    <a:bodyPr/>
                    <a:lstStyle/>
                    <a:p>
                      <a:pPr algn="ctr"/>
                      <a:r>
                        <a:rPr lang="en-US" sz="1400" dirty="0" smtClean="0"/>
                        <a:t>SCH</a:t>
                      </a:r>
                      <a:endParaRPr lang="en-US" sz="1400" dirty="0"/>
                    </a:p>
                  </a:txBody>
                  <a:tcPr anchor="b"/>
                </a:tc>
                <a:tc>
                  <a:txBody>
                    <a:bodyPr/>
                    <a:lstStyle/>
                    <a:p>
                      <a:pPr algn="ctr"/>
                      <a:r>
                        <a:rPr lang="en-US" sz="1400" dirty="0" smtClean="0"/>
                        <a:t>FTSE (SCH/15)</a:t>
                      </a:r>
                      <a:endParaRPr lang="en-US" sz="1400" dirty="0"/>
                    </a:p>
                  </a:txBody>
                  <a:tcPr anchor="b"/>
                </a:tc>
                <a:tc>
                  <a:txBody>
                    <a:bodyPr/>
                    <a:lstStyle/>
                    <a:p>
                      <a:pPr algn="ctr"/>
                      <a:r>
                        <a:rPr lang="en-US" sz="1400" dirty="0" smtClean="0"/>
                        <a:t>Weighted Points (Degrees/(FTSE/100))</a:t>
                      </a:r>
                      <a:endParaRPr lang="en-US" sz="1400" dirty="0"/>
                    </a:p>
                  </a:txBody>
                  <a:tcPr anchor="b"/>
                </a:tc>
              </a:tr>
              <a:tr h="370840">
                <a:tc>
                  <a:txBody>
                    <a:bodyPr/>
                    <a:lstStyle/>
                    <a:p>
                      <a:pPr algn="r"/>
                      <a:r>
                        <a:rPr lang="en-US" sz="1400" dirty="0" smtClean="0"/>
                        <a:t>4,930</a:t>
                      </a:r>
                      <a:endParaRPr lang="en-US" sz="1400" dirty="0"/>
                    </a:p>
                  </a:txBody>
                  <a:tcPr/>
                </a:tc>
                <a:tc>
                  <a:txBody>
                    <a:bodyPr/>
                    <a:lstStyle/>
                    <a:p>
                      <a:pPr algn="r"/>
                      <a:r>
                        <a:rPr lang="en-US" sz="1400" dirty="0" smtClean="0"/>
                        <a:t>255,000</a:t>
                      </a:r>
                      <a:endParaRPr lang="en-US" sz="1400" dirty="0"/>
                    </a:p>
                  </a:txBody>
                  <a:tcPr/>
                </a:tc>
                <a:tc>
                  <a:txBody>
                    <a:bodyPr/>
                    <a:lstStyle/>
                    <a:p>
                      <a:pPr algn="r"/>
                      <a:r>
                        <a:rPr lang="en-US" sz="1400" dirty="0" smtClean="0"/>
                        <a:t>17,000</a:t>
                      </a:r>
                      <a:endParaRPr lang="en-US" sz="1400" dirty="0"/>
                    </a:p>
                  </a:txBody>
                  <a:tcPr/>
                </a:tc>
                <a:tc>
                  <a:txBody>
                    <a:bodyPr/>
                    <a:lstStyle/>
                    <a:p>
                      <a:pPr algn="r"/>
                      <a:r>
                        <a:rPr lang="en-US" sz="1400" b="1" dirty="0" smtClean="0"/>
                        <a:t>29</a:t>
                      </a:r>
                      <a:endParaRPr lang="en-US" sz="1400" b="1" dirty="0"/>
                    </a:p>
                  </a:txBody>
                  <a:tcPr/>
                </a:tc>
              </a:tr>
            </a:tbl>
          </a:graphicData>
        </a:graphic>
      </p:graphicFrame>
      <p:sp>
        <p:nvSpPr>
          <p:cNvPr id="6" name="Slide Number Placeholder 5"/>
          <p:cNvSpPr>
            <a:spLocks noGrp="1"/>
          </p:cNvSpPr>
          <p:nvPr>
            <p:ph type="sldNum" sz="quarter" idx="12"/>
          </p:nvPr>
        </p:nvSpPr>
        <p:spPr/>
        <p:txBody>
          <a:bodyPr/>
          <a:lstStyle/>
          <a:p>
            <a:fld id="{4EB8BB31-43A1-4BDB-A92B-E53281052534}" type="slidenum">
              <a:rPr lang="en-US" smtClean="0"/>
              <a:t>8</a:t>
            </a:fld>
            <a:endParaRPr lang="en-US" dirty="0"/>
          </a:p>
        </p:txBody>
      </p:sp>
    </p:spTree>
    <p:extLst>
      <p:ext uri="{BB962C8B-B14F-4D97-AF65-F5344CB8AC3E}">
        <p14:creationId xmlns:p14="http://schemas.microsoft.com/office/powerpoint/2010/main" val="2824355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Cost-to-Degree</a:t>
            </a:r>
            <a:endParaRPr lang="en-US" dirty="0"/>
          </a:p>
        </p:txBody>
      </p:sp>
      <p:sp>
        <p:nvSpPr>
          <p:cNvPr id="3" name="Text Placeholder 2"/>
          <p:cNvSpPr>
            <a:spLocks noGrp="1"/>
          </p:cNvSpPr>
          <p:nvPr>
            <p:ph type="body" idx="2"/>
          </p:nvPr>
        </p:nvSpPr>
        <p:spPr/>
        <p:txBody>
          <a:bodyPr>
            <a:normAutofit/>
          </a:bodyPr>
          <a:lstStyle/>
          <a:p>
            <a:r>
              <a:rPr lang="en-US" sz="1800" dirty="0"/>
              <a:t>Degrees weighted using cost-based </a:t>
            </a:r>
            <a:r>
              <a:rPr lang="en-US" sz="1800" dirty="0" smtClean="0"/>
              <a:t>weights</a:t>
            </a:r>
          </a:p>
          <a:p>
            <a:r>
              <a:rPr lang="en-US" sz="1800" dirty="0" smtClean="0"/>
              <a:t>To </a:t>
            </a:r>
            <a:r>
              <a:rPr lang="en-US" sz="1800" dirty="0"/>
              <a:t>compensate for the varying costs associated with differing degree types</a:t>
            </a:r>
            <a:r>
              <a:rPr lang="en-US" sz="1800" dirty="0" smtClean="0"/>
              <a:t>.</a:t>
            </a:r>
            <a:endParaRPr lang="en-US" sz="1800" dirty="0"/>
          </a:p>
        </p:txBody>
      </p:sp>
      <p:sp>
        <p:nvSpPr>
          <p:cNvPr id="4" name="Content Placeholder 3"/>
          <p:cNvSpPr>
            <a:spLocks noGrp="1"/>
          </p:cNvSpPr>
          <p:nvPr>
            <p:ph sz="quarter" idx="1"/>
          </p:nvPr>
        </p:nvSpPr>
        <p:spPr/>
        <p:txBody>
          <a:bodyPr>
            <a:normAutofit/>
          </a:bodyPr>
          <a:lstStyle/>
          <a:p>
            <a:r>
              <a:rPr lang="en-US" sz="1400" dirty="0" smtClean="0"/>
              <a:t>Degrees same as the first factor</a:t>
            </a:r>
          </a:p>
          <a:p>
            <a:r>
              <a:rPr lang="en-US" sz="1400" dirty="0" smtClean="0"/>
              <a:t>Cost weights – Upper-Level relative weights for the fiscal year of the degrees.</a:t>
            </a:r>
          </a:p>
          <a:p>
            <a:pPr lvl="1"/>
            <a:r>
              <a:rPr lang="en-US" sz="1200" dirty="0" smtClean="0"/>
              <a:t>The CIP code reported for each degree on the CBM009 converted to a fund code using Appendix O of the reporting manual</a:t>
            </a:r>
          </a:p>
          <a:p>
            <a:pPr lvl="1"/>
            <a:r>
              <a:rPr lang="en-US" sz="1200" dirty="0" smtClean="0"/>
              <a:t>The corresponding relative weight is matched to each degree by fund code</a:t>
            </a:r>
          </a:p>
          <a:p>
            <a:r>
              <a:rPr lang="en-US" sz="1400" dirty="0" smtClean="0"/>
              <a:t>Weighted Point – Sum of the relative weights</a:t>
            </a:r>
          </a:p>
          <a:p>
            <a:r>
              <a:rPr lang="en-US" sz="1400" dirty="0" smtClean="0"/>
              <a:t>Example</a:t>
            </a:r>
          </a:p>
        </p:txBody>
      </p:sp>
      <p:graphicFrame>
        <p:nvGraphicFramePr>
          <p:cNvPr id="5" name="Table 4"/>
          <p:cNvGraphicFramePr>
            <a:graphicFrameLocks noGrp="1"/>
          </p:cNvGraphicFramePr>
          <p:nvPr>
            <p:extLst>
              <p:ext uri="{D42A27DB-BD31-4B8C-83A1-F6EECF244321}">
                <p14:modId xmlns:p14="http://schemas.microsoft.com/office/powerpoint/2010/main" val="1267251307"/>
              </p:ext>
            </p:extLst>
          </p:nvPr>
        </p:nvGraphicFramePr>
        <p:xfrm>
          <a:off x="3352800" y="2819400"/>
          <a:ext cx="5257800" cy="2148840"/>
        </p:xfrm>
        <a:graphic>
          <a:graphicData uri="http://schemas.openxmlformats.org/drawingml/2006/table">
            <a:tbl>
              <a:tblPr firstRow="1" bandRow="1">
                <a:tableStyleId>{F5AB1C69-6EDB-4FF4-983F-18BD219EF322}</a:tableStyleId>
              </a:tblPr>
              <a:tblGrid>
                <a:gridCol w="1676400"/>
                <a:gridCol w="1066800"/>
                <a:gridCol w="2514600"/>
              </a:tblGrid>
              <a:tr h="370840">
                <a:tc>
                  <a:txBody>
                    <a:bodyPr/>
                    <a:lstStyle/>
                    <a:p>
                      <a:pPr algn="ctr"/>
                      <a:r>
                        <a:rPr lang="en-US" sz="1400" dirty="0" smtClean="0"/>
                        <a:t>Degree </a:t>
                      </a:r>
                    </a:p>
                    <a:p>
                      <a:pPr algn="ctr"/>
                      <a:r>
                        <a:rPr lang="en-US" sz="1400" dirty="0" smtClean="0"/>
                        <a:t>CIP Code</a:t>
                      </a:r>
                      <a:endParaRPr lang="en-US" sz="1400" dirty="0"/>
                    </a:p>
                  </a:txBody>
                  <a:tcPr anchor="b"/>
                </a:tc>
                <a:tc>
                  <a:txBody>
                    <a:bodyPr/>
                    <a:lstStyle/>
                    <a:p>
                      <a:pPr algn="ctr"/>
                      <a:r>
                        <a:rPr lang="en-US" sz="1400" dirty="0" smtClean="0"/>
                        <a:t>Fund </a:t>
                      </a:r>
                    </a:p>
                    <a:p>
                      <a:pPr algn="ctr"/>
                      <a:r>
                        <a:rPr lang="en-US" sz="1400" dirty="0" smtClean="0"/>
                        <a:t>Code</a:t>
                      </a:r>
                      <a:endParaRPr lang="en-US" sz="1400" dirty="0"/>
                    </a:p>
                  </a:txBody>
                  <a:tcPr anchor="b"/>
                </a:tc>
                <a:tc>
                  <a:txBody>
                    <a:bodyPr/>
                    <a:lstStyle/>
                    <a:p>
                      <a:pPr algn="ctr"/>
                      <a:r>
                        <a:rPr lang="en-US" sz="1400" dirty="0" smtClean="0"/>
                        <a:t>Relative Weight (Weighted Points)</a:t>
                      </a:r>
                      <a:endParaRPr lang="en-US" sz="1400" dirty="0"/>
                    </a:p>
                  </a:txBody>
                  <a:tcPr anchor="b"/>
                </a:tc>
              </a:tr>
              <a:tr h="370840">
                <a:tc>
                  <a:txBody>
                    <a:bodyPr/>
                    <a:lstStyle/>
                    <a:p>
                      <a:pPr algn="ctr"/>
                      <a:r>
                        <a:rPr kumimoji="0" lang="en-US" sz="1400" u="none" strike="noStrike" kern="1200" baseline="0" dirty="0" smtClean="0"/>
                        <a:t>01.0802</a:t>
                      </a:r>
                      <a:endParaRPr lang="en-US" sz="1400" dirty="0"/>
                    </a:p>
                  </a:txBody>
                  <a:tcPr/>
                </a:tc>
                <a:tc>
                  <a:txBody>
                    <a:bodyPr/>
                    <a:lstStyle/>
                    <a:p>
                      <a:pPr algn="ctr"/>
                      <a:r>
                        <a:rPr lang="en-US" sz="1400" dirty="0" smtClean="0"/>
                        <a:t>01</a:t>
                      </a:r>
                      <a:endParaRPr lang="en-US" sz="1400" dirty="0"/>
                    </a:p>
                  </a:txBody>
                  <a:tcPr/>
                </a:tc>
                <a:tc>
                  <a:txBody>
                    <a:bodyPr/>
                    <a:lstStyle/>
                    <a:p>
                      <a:pPr algn="ctr"/>
                      <a:r>
                        <a:rPr lang="en-US" sz="1400" dirty="0" smtClean="0"/>
                        <a:t>1.69</a:t>
                      </a:r>
                      <a:endParaRPr lang="en-US" sz="1400" dirty="0"/>
                    </a:p>
                  </a:txBody>
                  <a:tcPr/>
                </a:tc>
              </a:tr>
              <a:tr h="370840">
                <a:tc>
                  <a:txBody>
                    <a:bodyPr/>
                    <a:lstStyle/>
                    <a:p>
                      <a:pPr algn="ctr"/>
                      <a:r>
                        <a:rPr kumimoji="0" lang="en-US" sz="1400" u="none" strike="noStrike" kern="1200" baseline="0" dirty="0" smtClean="0"/>
                        <a:t>03.0103</a:t>
                      </a:r>
                      <a:endParaRPr lang="en-US" sz="1400" dirty="0"/>
                    </a:p>
                  </a:txBody>
                  <a:tcPr/>
                </a:tc>
                <a:tc>
                  <a:txBody>
                    <a:bodyPr/>
                    <a:lstStyle/>
                    <a:p>
                      <a:pPr algn="ctr"/>
                      <a:r>
                        <a:rPr lang="en-US" sz="1400" dirty="0" smtClean="0"/>
                        <a:t>02</a:t>
                      </a:r>
                      <a:endParaRPr lang="en-US" sz="1400" dirty="0"/>
                    </a:p>
                  </a:txBody>
                  <a:tcPr/>
                </a:tc>
                <a:tc>
                  <a:txBody>
                    <a:bodyPr/>
                    <a:lstStyle/>
                    <a:p>
                      <a:pPr algn="ctr"/>
                      <a:r>
                        <a:rPr lang="en-US" sz="1400" dirty="0" smtClean="0"/>
                        <a:t>2.95</a:t>
                      </a:r>
                      <a:endParaRPr lang="en-US" sz="1400" dirty="0"/>
                    </a:p>
                  </a:txBody>
                  <a:tcPr/>
                </a:tc>
              </a:tr>
              <a:tr h="370840">
                <a:tc>
                  <a:txBody>
                    <a:bodyPr/>
                    <a:lstStyle/>
                    <a:p>
                      <a:pPr algn="ctr"/>
                      <a:r>
                        <a:rPr kumimoji="0" lang="en-US" sz="1400" u="none" strike="noStrike" kern="1200" baseline="0" dirty="0" smtClean="0"/>
                        <a:t>13.1327</a:t>
                      </a:r>
                      <a:endParaRPr lang="en-US" sz="1400" dirty="0"/>
                    </a:p>
                  </a:txBody>
                  <a:tcPr/>
                </a:tc>
                <a:tc>
                  <a:txBody>
                    <a:bodyPr/>
                    <a:lstStyle/>
                    <a:p>
                      <a:pPr algn="ctr"/>
                      <a:r>
                        <a:rPr lang="en-US" sz="1400" dirty="0" smtClean="0"/>
                        <a:t>14</a:t>
                      </a:r>
                      <a:endParaRPr lang="en-US" sz="1400" dirty="0"/>
                    </a:p>
                  </a:txBody>
                  <a:tcPr/>
                </a:tc>
                <a:tc>
                  <a:txBody>
                    <a:bodyPr/>
                    <a:lstStyle/>
                    <a:p>
                      <a:pPr algn="ctr"/>
                      <a:r>
                        <a:rPr lang="en-US" sz="1400" dirty="0" smtClean="0"/>
                        <a:t>1.76</a:t>
                      </a:r>
                      <a:endParaRPr lang="en-US" sz="1400" dirty="0"/>
                    </a:p>
                  </a:txBody>
                  <a:tcPr/>
                </a:tc>
              </a:tr>
              <a:tr h="370840">
                <a:tc>
                  <a:txBody>
                    <a:bodyPr/>
                    <a:lstStyle/>
                    <a:p>
                      <a:pPr algn="ctr"/>
                      <a:r>
                        <a:rPr lang="en-US" sz="1400" b="1" dirty="0" smtClean="0"/>
                        <a:t>Total Weighted Points</a:t>
                      </a:r>
                      <a:endParaRPr lang="en-US" sz="1400" b="1" dirty="0"/>
                    </a:p>
                  </a:txBody>
                  <a:tcPr/>
                </a:tc>
                <a:tc>
                  <a:txBody>
                    <a:bodyPr/>
                    <a:lstStyle/>
                    <a:p>
                      <a:pPr algn="ctr"/>
                      <a:endParaRPr lang="en-US" sz="1400" dirty="0"/>
                    </a:p>
                  </a:txBody>
                  <a:tcPr/>
                </a:tc>
                <a:tc>
                  <a:txBody>
                    <a:bodyPr/>
                    <a:lstStyle/>
                    <a:p>
                      <a:pPr algn="ctr"/>
                      <a:r>
                        <a:rPr lang="en-US" sz="1400" b="1" dirty="0" smtClean="0"/>
                        <a:t>6.40</a:t>
                      </a:r>
                    </a:p>
                  </a:txBody>
                  <a:tcPr/>
                </a:tc>
              </a:tr>
            </a:tbl>
          </a:graphicData>
        </a:graphic>
      </p:graphicFrame>
      <p:sp>
        <p:nvSpPr>
          <p:cNvPr id="6" name="Slide Number Placeholder 5"/>
          <p:cNvSpPr>
            <a:spLocks noGrp="1"/>
          </p:cNvSpPr>
          <p:nvPr>
            <p:ph type="sldNum" sz="quarter" idx="12"/>
          </p:nvPr>
        </p:nvSpPr>
        <p:spPr/>
        <p:txBody>
          <a:bodyPr/>
          <a:lstStyle/>
          <a:p>
            <a:fld id="{4EB8BB31-43A1-4BDB-A92B-E53281052534}" type="slidenum">
              <a:rPr lang="en-US" smtClean="0"/>
              <a:t>9</a:t>
            </a:fld>
            <a:endParaRPr lang="en-US" dirty="0"/>
          </a:p>
        </p:txBody>
      </p:sp>
    </p:spTree>
    <p:extLst>
      <p:ext uri="{BB962C8B-B14F-4D97-AF65-F5344CB8AC3E}">
        <p14:creationId xmlns:p14="http://schemas.microsoft.com/office/powerpoint/2010/main" val="9324192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3240</TotalTime>
  <Words>2214</Words>
  <Application>Microsoft Office PowerPoint</Application>
  <PresentationFormat>On-screen Show (4:3)</PresentationFormat>
  <Paragraphs>437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Outcomes-Based Funding</vt:lpstr>
      <vt:lpstr>Outcomes-Based Funding – Seven Factors</vt:lpstr>
      <vt:lpstr>Outcomes-Based Funding – Factors Defined</vt:lpstr>
      <vt:lpstr>Outcomes-Based Funding - Points</vt:lpstr>
      <vt:lpstr>Outcomes-Based Funding - Points</vt:lpstr>
      <vt:lpstr>Total Undergraduate Degrees</vt:lpstr>
      <vt:lpstr>Time-to-Degree</vt:lpstr>
      <vt:lpstr>Institutional Mission</vt:lpstr>
      <vt:lpstr>Cost-to-Degree</vt:lpstr>
      <vt:lpstr>Critical Fields</vt:lpstr>
      <vt:lpstr>Critical Fields – Teaching Certificates</vt:lpstr>
      <vt:lpstr>At-Risk</vt:lpstr>
      <vt:lpstr>At-Risk – Data Elements</vt:lpstr>
      <vt:lpstr>Persistence</vt:lpstr>
      <vt:lpstr>Persistence – Data Elements</vt:lpstr>
    </vt:vector>
  </TitlesOfParts>
  <Company>THECB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Outcomes-Based Funding</dc:title>
  <dc:creator>Paul Turcotte</dc:creator>
  <cp:lastModifiedBy>Paul Turcotte</cp:lastModifiedBy>
  <cp:revision>54</cp:revision>
  <cp:lastPrinted>2013-01-31T21:39:39Z</cp:lastPrinted>
  <dcterms:created xsi:type="dcterms:W3CDTF">2013-01-28T19:11:43Z</dcterms:created>
  <dcterms:modified xsi:type="dcterms:W3CDTF">2013-01-31T21:48:56Z</dcterms:modified>
</cp:coreProperties>
</file>